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drawings/drawing7.xml" ContentType="application/vnd.openxmlformats-officedocument.drawingml.chartshapes+xml"/>
  <Override PartName="/ppt/charts/chart9.xml" ContentType="application/vnd.openxmlformats-officedocument.drawingml.chart+xml"/>
  <Override PartName="/ppt/drawings/drawing8.xml" ContentType="application/vnd.openxmlformats-officedocument.drawingml.chartshapes+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theme/themeOverride2.xml" ContentType="application/vnd.openxmlformats-officedocument.themeOverride+xml"/>
  <Override PartName="/ppt/drawings/drawing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15"/>
  </p:notesMasterIdLst>
  <p:handoutMasterIdLst>
    <p:handoutMasterId r:id="rId116"/>
  </p:handoutMasterIdLst>
  <p:sldIdLst>
    <p:sldId id="257" r:id="rId2"/>
    <p:sldId id="439" r:id="rId3"/>
    <p:sldId id="440" r:id="rId4"/>
    <p:sldId id="441" r:id="rId5"/>
    <p:sldId id="442" r:id="rId6"/>
    <p:sldId id="443" r:id="rId7"/>
    <p:sldId id="447" r:id="rId8"/>
    <p:sldId id="264" r:id="rId9"/>
    <p:sldId id="259" r:id="rId10"/>
    <p:sldId id="363" r:id="rId11"/>
    <p:sldId id="376" r:id="rId12"/>
    <p:sldId id="372" r:id="rId13"/>
    <p:sldId id="444" r:id="rId14"/>
    <p:sldId id="445" r:id="rId15"/>
    <p:sldId id="446" r:id="rId16"/>
    <p:sldId id="357" r:id="rId17"/>
    <p:sldId id="373" r:id="rId18"/>
    <p:sldId id="374" r:id="rId19"/>
    <p:sldId id="375" r:id="rId20"/>
    <p:sldId id="371" r:id="rId21"/>
    <p:sldId id="360" r:id="rId22"/>
    <p:sldId id="361" r:id="rId23"/>
    <p:sldId id="362" r:id="rId24"/>
    <p:sldId id="275" r:id="rId25"/>
    <p:sldId id="276" r:id="rId26"/>
    <p:sldId id="277" r:id="rId27"/>
    <p:sldId id="364" r:id="rId28"/>
    <p:sldId id="366" r:id="rId29"/>
    <p:sldId id="278" r:id="rId30"/>
    <p:sldId id="365" r:id="rId31"/>
    <p:sldId id="367" r:id="rId32"/>
    <p:sldId id="279" r:id="rId33"/>
    <p:sldId id="369" r:id="rId34"/>
    <p:sldId id="370" r:id="rId35"/>
    <p:sldId id="280" r:id="rId36"/>
    <p:sldId id="281" r:id="rId37"/>
    <p:sldId id="288" r:id="rId38"/>
    <p:sldId id="393" r:id="rId39"/>
    <p:sldId id="392" r:id="rId40"/>
    <p:sldId id="395" r:id="rId41"/>
    <p:sldId id="396" r:id="rId42"/>
    <p:sldId id="397" r:id="rId43"/>
    <p:sldId id="402" r:id="rId44"/>
    <p:sldId id="398" r:id="rId45"/>
    <p:sldId id="403" r:id="rId46"/>
    <p:sldId id="404" r:id="rId47"/>
    <p:sldId id="394" r:id="rId48"/>
    <p:sldId id="328" r:id="rId49"/>
    <p:sldId id="331" r:id="rId50"/>
    <p:sldId id="399" r:id="rId51"/>
    <p:sldId id="330" r:id="rId52"/>
    <p:sldId id="405" r:id="rId53"/>
    <p:sldId id="332" r:id="rId54"/>
    <p:sldId id="388" r:id="rId55"/>
    <p:sldId id="389" r:id="rId56"/>
    <p:sldId id="401" r:id="rId57"/>
    <p:sldId id="325" r:id="rId58"/>
    <p:sldId id="406" r:id="rId59"/>
    <p:sldId id="327" r:id="rId60"/>
    <p:sldId id="377" r:id="rId61"/>
    <p:sldId id="378" r:id="rId62"/>
    <p:sldId id="380" r:id="rId63"/>
    <p:sldId id="381" r:id="rId64"/>
    <p:sldId id="382" r:id="rId65"/>
    <p:sldId id="383" r:id="rId66"/>
    <p:sldId id="386" r:id="rId67"/>
    <p:sldId id="387" r:id="rId68"/>
    <p:sldId id="390" r:id="rId69"/>
    <p:sldId id="384" r:id="rId70"/>
    <p:sldId id="391" r:id="rId71"/>
    <p:sldId id="400" r:id="rId72"/>
    <p:sldId id="334" r:id="rId73"/>
    <p:sldId id="407" r:id="rId74"/>
    <p:sldId id="408" r:id="rId75"/>
    <p:sldId id="346" r:id="rId76"/>
    <p:sldId id="410" r:id="rId77"/>
    <p:sldId id="434" r:id="rId78"/>
    <p:sldId id="433" r:id="rId79"/>
    <p:sldId id="435" r:id="rId80"/>
    <p:sldId id="436" r:id="rId81"/>
    <p:sldId id="438" r:id="rId82"/>
    <p:sldId id="437" r:id="rId83"/>
    <p:sldId id="282" r:id="rId84"/>
    <p:sldId id="283" r:id="rId85"/>
    <p:sldId id="413" r:id="rId86"/>
    <p:sldId id="414" r:id="rId87"/>
    <p:sldId id="415" r:id="rId88"/>
    <p:sldId id="416" r:id="rId89"/>
    <p:sldId id="419" r:id="rId90"/>
    <p:sldId id="420" r:id="rId91"/>
    <p:sldId id="417" r:id="rId92"/>
    <p:sldId id="425" r:id="rId93"/>
    <p:sldId id="421" r:id="rId94"/>
    <p:sldId id="424" r:id="rId95"/>
    <p:sldId id="427" r:id="rId96"/>
    <p:sldId id="285" r:id="rId97"/>
    <p:sldId id="286" r:id="rId98"/>
    <p:sldId id="287" r:id="rId99"/>
    <p:sldId id="289" r:id="rId100"/>
    <p:sldId id="291" r:id="rId101"/>
    <p:sldId id="432" r:id="rId102"/>
    <p:sldId id="323" r:id="rId103"/>
    <p:sldId id="311" r:id="rId104"/>
    <p:sldId id="312" r:id="rId105"/>
    <p:sldId id="292" r:id="rId106"/>
    <p:sldId id="294" r:id="rId107"/>
    <p:sldId id="295" r:id="rId108"/>
    <p:sldId id="296" r:id="rId109"/>
    <p:sldId id="297" r:id="rId110"/>
    <p:sldId id="430" r:id="rId111"/>
    <p:sldId id="429" r:id="rId112"/>
    <p:sldId id="431" r:id="rId113"/>
    <p:sldId id="301" r:id="rId1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595"/>
  </p:normalViewPr>
  <p:slideViewPr>
    <p:cSldViewPr>
      <p:cViewPr varScale="1">
        <p:scale>
          <a:sx n="89" d="100"/>
          <a:sy n="89" d="100"/>
        </p:scale>
        <p:origin x="880" y="176"/>
      </p:cViewPr>
      <p:guideLst>
        <p:guide orient="horz" pos="2160"/>
        <p:guide pos="2880"/>
      </p:guideLst>
    </p:cSldViewPr>
  </p:slideViewPr>
  <p:notesTextViewPr>
    <p:cViewPr>
      <p:scale>
        <a:sx n="1" d="1"/>
        <a:sy n="1" d="1"/>
      </p:scale>
      <p:origin x="0" y="0"/>
    </p:cViewPr>
  </p:notesTextViewPr>
  <p:sorterViewPr>
    <p:cViewPr>
      <p:scale>
        <a:sx n="100" d="100"/>
        <a:sy n="100" d="100"/>
      </p:scale>
      <p:origin x="0" y="-2792"/>
    </p:cViewPr>
  </p:sorterViewPr>
  <p:gridSpacing cx="76200" cy="76200"/>
</p:viewPr>
</file>

<file path=ppt/_rels/presentation.xml.rels><?xml version="1.0" encoding="UTF-8" standalone="yes"?>
<Relationships xmlns="http://schemas.openxmlformats.org/package/2006/relationships"><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20"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00" Type="http://schemas.openxmlformats.org/officeDocument/2006/relationships/slide" Target="slides/slide9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notesMaster" Target="notesMasters/notesMaster1.xml"/><Relationship Id="rId116" Type="http://schemas.openxmlformats.org/officeDocument/2006/relationships/handoutMaster" Target="handoutMasters/handoutMaster1.xml"/><Relationship Id="rId117" Type="http://schemas.openxmlformats.org/officeDocument/2006/relationships/presProps" Target="presProps.xml"/><Relationship Id="rId118" Type="http://schemas.openxmlformats.org/officeDocument/2006/relationships/viewProps" Target="viewProps.xml"/><Relationship Id="rId119" Type="http://schemas.openxmlformats.org/officeDocument/2006/relationships/theme" Target="theme/theme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chartUserShapes" Target="../drawings/drawing1.xml"/><Relationship Id="rId1" Type="http://schemas.microsoft.com/office/2011/relationships/chartStyle" Target="style1.xml"/><Relationship Id="rId2" Type="http://schemas.microsoft.com/office/2011/relationships/chartColorStyle" Target="colors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20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1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swami\Desktop\Dropbox\EPSY6637\Class2\Plots%20for%20Class%202%20slides.xlsx" TargetMode="External"/><Relationship Id="rId3" Type="http://schemas.openxmlformats.org/officeDocument/2006/relationships/chartUserShapes" Target="../drawings/drawing9.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package" Target="../embeddings/Microsoft_Excel_Worksheet1.xlsx"/><Relationship Id="rId5" Type="http://schemas.openxmlformats.org/officeDocument/2006/relationships/chartUserShapes" Target="../drawings/drawing2.xml"/><Relationship Id="rId1" Type="http://schemas.microsoft.com/office/2011/relationships/chartStyle" Target="style2.xml"/><Relationship Id="rId2"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xlsx" TargetMode="External"/><Relationship Id="rId2"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xlsx" TargetMode="External"/><Relationship Id="rId2"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swami\Desktop\Dropbox\ATP%20Conference%20INDIA\Presentations\Equating%20pictures.xlsx" TargetMode="External"/><Relationship Id="rId2"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1" Type="http://schemas.openxmlformats.org/officeDocument/2006/relationships/oleObject" Target="file:///C:\Users\swami\Desktop\Dropbox\ATP%20Conference%20INDIA\Presentations\Equating%20pictures.xlsx" TargetMode="External"/><Relationship Id="rId2"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20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20V2.xlsx" TargetMode="External"/><Relationship Id="rId2" Type="http://schemas.openxmlformats.org/officeDocument/2006/relationships/chartUserShapes" Target="../drawings/drawing7.xml"/></Relationships>
</file>

<file path=ppt/charts/_rels/chart9.xml.rels><?xml version="1.0" encoding="UTF-8" standalone="yes"?>
<Relationships xmlns="http://schemas.openxmlformats.org/package/2006/relationships"><Relationship Id="rId1" Type="http://schemas.openxmlformats.org/officeDocument/2006/relationships/oleObject" Target="file:///C:\Users\hjr04001\Dropbox\ATP%20Conference%20INDIA\Presentations\Equating%20pictures%20V2.xlsx" TargetMode="External"/><Relationship Id="rId2" Type="http://schemas.openxmlformats.org/officeDocument/2006/relationships/chartUserShapes" Target="../drawings/drawing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BLOOD</a:t>
            </a:r>
            <a:r>
              <a:rPr lang="en-US" sz="1800" baseline="0" dirty="0"/>
              <a:t> SUGAR MEASUREMENTS</a:t>
            </a:r>
          </a:p>
          <a:p>
            <a:pPr>
              <a:defRPr sz="1800"/>
            </a:pPr>
            <a:r>
              <a:rPr lang="en-US" sz="1800" baseline="0" dirty="0"/>
              <a:t>Home vs Lab</a:t>
            </a:r>
            <a:endParaRPr lang="en-US" sz="1800"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093097369666821"/>
          <c:y val="0.208687699195982"/>
          <c:w val="0.871196850393701"/>
          <c:h val="0.641767279090114"/>
        </c:manualLayout>
      </c:layout>
      <c:scatterChart>
        <c:scatterStyle val="lineMarker"/>
        <c:varyColors val="0"/>
        <c:ser>
          <c:idx val="0"/>
          <c:order val="0"/>
          <c:spPr>
            <a:ln w="19050" cap="rnd">
              <a:noFill/>
              <a:round/>
            </a:ln>
            <a:effectLst/>
          </c:spPr>
          <c:marker>
            <c:symbol val="diamond"/>
            <c:size val="12"/>
            <c:spPr>
              <a:solidFill>
                <a:schemeClr val="accent1"/>
              </a:solidFill>
              <a:ln w="9525">
                <a:solidFill>
                  <a:schemeClr val="accent1"/>
                </a:solidFill>
              </a:ln>
              <a:effectLst/>
            </c:spPr>
          </c:marker>
          <c:xVal>
            <c:numRef>
              <c:f>Sheet1!$A$1:$A$5</c:f>
              <c:numCache>
                <c:formatCode>General</c:formatCode>
                <c:ptCount val="5"/>
                <c:pt idx="0">
                  <c:v>93.0</c:v>
                </c:pt>
                <c:pt idx="1">
                  <c:v>105.0</c:v>
                </c:pt>
                <c:pt idx="2">
                  <c:v>99.0</c:v>
                </c:pt>
                <c:pt idx="3">
                  <c:v>100.0</c:v>
                </c:pt>
                <c:pt idx="4">
                  <c:v>95.0</c:v>
                </c:pt>
              </c:numCache>
            </c:numRef>
          </c:xVal>
          <c:yVal>
            <c:numRef>
              <c:f>Sheet1!$B$1:$B$5</c:f>
              <c:numCache>
                <c:formatCode>General</c:formatCode>
                <c:ptCount val="5"/>
                <c:pt idx="0">
                  <c:v>98.0</c:v>
                </c:pt>
                <c:pt idx="1">
                  <c:v>110.0</c:v>
                </c:pt>
                <c:pt idx="2">
                  <c:v>107.0</c:v>
                </c:pt>
                <c:pt idx="3">
                  <c:v>108.0</c:v>
                </c:pt>
                <c:pt idx="4">
                  <c:v>103.0</c:v>
                </c:pt>
              </c:numCache>
            </c:numRef>
          </c:yVal>
          <c:smooth val="0"/>
        </c:ser>
        <c:dLbls>
          <c:showLegendKey val="0"/>
          <c:showVal val="0"/>
          <c:showCatName val="0"/>
          <c:showSerName val="0"/>
          <c:showPercent val="0"/>
          <c:showBubbleSize val="0"/>
        </c:dLbls>
        <c:axId val="2137177104"/>
        <c:axId val="2137965328"/>
      </c:scatterChart>
      <c:valAx>
        <c:axId val="21371771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HOME</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7965328"/>
        <c:crosses val="autoZero"/>
        <c:crossBetween val="midCat"/>
      </c:valAx>
      <c:valAx>
        <c:axId val="21379653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LAB</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7177104"/>
        <c:crosses val="autoZero"/>
        <c:crossBetween val="midCat"/>
      </c:valAx>
      <c:spPr>
        <a:solidFill>
          <a:schemeClr val="bg2">
            <a:alpha val="30000"/>
          </a:schemeClr>
        </a:solidFill>
        <a:ln>
          <a:noFill/>
        </a:ln>
        <a:effectLst/>
      </c:spPr>
    </c:plotArea>
    <c:plotVisOnly val="1"/>
    <c:dispBlanksAs val="gap"/>
    <c:showDLblsOverMax val="0"/>
  </c:chart>
  <c:spPr>
    <a:solidFill>
      <a:schemeClr val="accent6">
        <a:lumMod val="20000"/>
        <a:lumOff val="80000"/>
      </a:schemeClr>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42108486439195"/>
          <c:y val="0.109204178234946"/>
          <c:w val="0.854117672790901"/>
          <c:h val="0.776114756488772"/>
        </c:manualLayout>
      </c:layout>
      <c:scatterChart>
        <c:scatterStyle val="smoothMarker"/>
        <c:varyColors val="0"/>
        <c:ser>
          <c:idx val="1"/>
          <c:order val="0"/>
          <c:tx>
            <c:v>Form X</c:v>
          </c:tx>
          <c:spPr>
            <a:ln>
              <a:solidFill>
                <a:srgbClr val="FF0000"/>
              </a:solidFill>
            </a:ln>
          </c:spPr>
          <c:marker>
            <c:symbol val="square"/>
            <c:size val="4"/>
            <c:spPr>
              <a:solidFill>
                <a:srgbClr val="FF0000"/>
              </a:solidFill>
              <a:ln>
                <a:solidFill>
                  <a:srgbClr val="FF0000"/>
                </a:solidFill>
              </a:ln>
            </c:spPr>
          </c:marker>
          <c:xVal>
            <c:numRef>
              <c:f>corrected20items!$A$2:$A$22</c:f>
              <c:numCache>
                <c:formatCode>General</c:formatCode>
                <c:ptCount val="2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numCache>
            </c:numRef>
          </c:xVal>
          <c:yVal>
            <c:numRef>
              <c:f>corrected20items!$G$2:$G$22</c:f>
              <c:numCache>
                <c:formatCode>0.000</c:formatCode>
                <c:ptCount val="21"/>
                <c:pt idx="0">
                  <c:v>0.0</c:v>
                </c:pt>
                <c:pt idx="1">
                  <c:v>0.2</c:v>
                </c:pt>
                <c:pt idx="2">
                  <c:v>0.85</c:v>
                </c:pt>
                <c:pt idx="3">
                  <c:v>2.3</c:v>
                </c:pt>
                <c:pt idx="4">
                  <c:v>4.9</c:v>
                </c:pt>
                <c:pt idx="5">
                  <c:v>8.6</c:v>
                </c:pt>
                <c:pt idx="6">
                  <c:v>13.45</c:v>
                </c:pt>
                <c:pt idx="7">
                  <c:v>19.9</c:v>
                </c:pt>
                <c:pt idx="8">
                  <c:v>27.94999999999999</c:v>
                </c:pt>
                <c:pt idx="9">
                  <c:v>37.30000000000001</c:v>
                </c:pt>
                <c:pt idx="10">
                  <c:v>47.45</c:v>
                </c:pt>
                <c:pt idx="11">
                  <c:v>57.25</c:v>
                </c:pt>
                <c:pt idx="12">
                  <c:v>65.95</c:v>
                </c:pt>
                <c:pt idx="13">
                  <c:v>73.7</c:v>
                </c:pt>
                <c:pt idx="14">
                  <c:v>80.5</c:v>
                </c:pt>
                <c:pt idx="15">
                  <c:v>86.15</c:v>
                </c:pt>
                <c:pt idx="16">
                  <c:v>90.7</c:v>
                </c:pt>
                <c:pt idx="17">
                  <c:v>94.2</c:v>
                </c:pt>
                <c:pt idx="18">
                  <c:v>96.85</c:v>
                </c:pt>
                <c:pt idx="19">
                  <c:v>98.75</c:v>
                </c:pt>
                <c:pt idx="20">
                  <c:v>99.75</c:v>
                </c:pt>
              </c:numCache>
            </c:numRef>
          </c:yVal>
          <c:smooth val="1"/>
        </c:ser>
        <c:ser>
          <c:idx val="0"/>
          <c:order val="1"/>
          <c:tx>
            <c:v>Form Y</c:v>
          </c:tx>
          <c:spPr>
            <a:ln>
              <a:solidFill>
                <a:srgbClr val="0070C0"/>
              </a:solidFill>
            </a:ln>
          </c:spPr>
          <c:marker>
            <c:symbol val="diamond"/>
            <c:size val="4"/>
            <c:spPr>
              <a:solidFill>
                <a:srgbClr val="0070C0"/>
              </a:solidFill>
              <a:ln>
                <a:solidFill>
                  <a:srgbClr val="0070C0"/>
                </a:solidFill>
              </a:ln>
            </c:spPr>
          </c:marker>
          <c:xVal>
            <c:numRef>
              <c:f>corrected20items!$A$2:$A$22</c:f>
              <c:numCache>
                <c:formatCode>General</c:formatCode>
                <c:ptCount val="2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numCache>
            </c:numRef>
          </c:xVal>
          <c:yVal>
            <c:numRef>
              <c:f>corrected20items!$M$2:$M$22</c:f>
              <c:numCache>
                <c:formatCode>0.000</c:formatCode>
                <c:ptCount val="21"/>
                <c:pt idx="0">
                  <c:v>0.0</c:v>
                </c:pt>
                <c:pt idx="1">
                  <c:v>2.75</c:v>
                </c:pt>
                <c:pt idx="2">
                  <c:v>6.7</c:v>
                </c:pt>
                <c:pt idx="3">
                  <c:v>11.6</c:v>
                </c:pt>
                <c:pt idx="4">
                  <c:v>17.25</c:v>
                </c:pt>
                <c:pt idx="5">
                  <c:v>23.95</c:v>
                </c:pt>
                <c:pt idx="6">
                  <c:v>31.75</c:v>
                </c:pt>
                <c:pt idx="7">
                  <c:v>40.40000000000001</c:v>
                </c:pt>
                <c:pt idx="8">
                  <c:v>49.4</c:v>
                </c:pt>
                <c:pt idx="9">
                  <c:v>58.3</c:v>
                </c:pt>
                <c:pt idx="10">
                  <c:v>66.65</c:v>
                </c:pt>
                <c:pt idx="11">
                  <c:v>73.95</c:v>
                </c:pt>
                <c:pt idx="12">
                  <c:v>79.9</c:v>
                </c:pt>
                <c:pt idx="13">
                  <c:v>84.55</c:v>
                </c:pt>
                <c:pt idx="14">
                  <c:v>88.2</c:v>
                </c:pt>
                <c:pt idx="15">
                  <c:v>91.15</c:v>
                </c:pt>
                <c:pt idx="16">
                  <c:v>93.7</c:v>
                </c:pt>
                <c:pt idx="17">
                  <c:v>95.85</c:v>
                </c:pt>
                <c:pt idx="18">
                  <c:v>97.55</c:v>
                </c:pt>
                <c:pt idx="19">
                  <c:v>98.8</c:v>
                </c:pt>
                <c:pt idx="20">
                  <c:v>99.65</c:v>
                </c:pt>
              </c:numCache>
            </c:numRef>
          </c:yVal>
          <c:smooth val="1"/>
        </c:ser>
        <c:dLbls>
          <c:showLegendKey val="0"/>
          <c:showVal val="0"/>
          <c:showCatName val="0"/>
          <c:showSerName val="0"/>
          <c:showPercent val="0"/>
          <c:showBubbleSize val="0"/>
        </c:dLbls>
        <c:axId val="2114987712"/>
        <c:axId val="2129200688"/>
      </c:scatterChart>
      <c:valAx>
        <c:axId val="2114987712"/>
        <c:scaling>
          <c:orientation val="minMax"/>
          <c:max val="20.0"/>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29200688"/>
        <c:crosses val="autoZero"/>
        <c:crossBetween val="midCat"/>
        <c:majorUnit val="1.0"/>
        <c:minorUnit val="1.0"/>
      </c:valAx>
      <c:valAx>
        <c:axId val="2129200688"/>
        <c:scaling>
          <c:orientation val="minMax"/>
          <c:max val="100.0"/>
          <c:min val="0.0"/>
        </c:scaling>
        <c:delete val="0"/>
        <c:axPos val="l"/>
        <c:title>
          <c:tx>
            <c:rich>
              <a:bodyPr rot="-5400000" vert="horz"/>
              <a:lstStyle/>
              <a:p>
                <a:pPr>
                  <a:defRPr/>
                </a:pPr>
                <a:r>
                  <a:rPr lang="en-US" dirty="0"/>
                  <a:t>Percentile Rank</a:t>
                </a:r>
              </a:p>
            </c:rich>
          </c:tx>
          <c:overlay val="0"/>
        </c:title>
        <c:numFmt formatCode="#,##0" sourceLinked="0"/>
        <c:majorTickMark val="out"/>
        <c:minorTickMark val="none"/>
        <c:tickLblPos val="nextTo"/>
        <c:crossAx val="2114987712"/>
        <c:crosses val="autoZero"/>
        <c:crossBetween val="midCat"/>
        <c:majorUnit val="10.0"/>
      </c:valAx>
      <c:spPr>
        <a:noFill/>
        <a:ln w="25400">
          <a:noFill/>
        </a:ln>
      </c:spPr>
    </c:plotArea>
    <c:legend>
      <c:legendPos val="r"/>
      <c:layout>
        <c:manualLayout>
          <c:xMode val="edge"/>
          <c:yMode val="edge"/>
          <c:x val="0.761680227471566"/>
          <c:y val="0.41628280839895"/>
          <c:w val="0.163319772528434"/>
          <c:h val="0.1674343832021"/>
        </c:manualLayout>
      </c:layout>
      <c:overlay val="0"/>
      <c:txPr>
        <a:bodyPr/>
        <a:lstStyle/>
        <a:p>
          <a:pPr>
            <a:defRPr sz="1600"/>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29964539007092"/>
          <c:y val="0.0193784110319543"/>
          <c:w val="0.907579857039147"/>
          <c:h val="0.809346956630421"/>
        </c:manualLayout>
      </c:layout>
      <c:scatterChart>
        <c:scatterStyle val="smoothMarker"/>
        <c:varyColors val="0"/>
        <c:ser>
          <c:idx val="0"/>
          <c:order val="0"/>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Sheet1!$B$1:$B$71</c:f>
              <c:numCache>
                <c:formatCode>General</c:formatCode>
                <c:ptCount val="71"/>
                <c:pt idx="0">
                  <c:v>0.00259906776232335</c:v>
                </c:pt>
                <c:pt idx="1">
                  <c:v>0.0030792046214773</c:v>
                </c:pt>
                <c:pt idx="2">
                  <c:v>0.00364771482077493</c:v>
                </c:pt>
                <c:pt idx="3">
                  <c:v>0.00432073351991192</c:v>
                </c:pt>
                <c:pt idx="4">
                  <c:v>0.00511728923004149</c:v>
                </c:pt>
                <c:pt idx="5">
                  <c:v>0.00605980149158412</c:v>
                </c:pt>
                <c:pt idx="6">
                  <c:v>0.00717465560907474</c:v>
                </c:pt>
                <c:pt idx="7">
                  <c:v>0.00849286285164436</c:v>
                </c:pt>
                <c:pt idx="8">
                  <c:v>0.0100508138834738</c:v>
                </c:pt>
                <c:pt idx="9">
                  <c:v>0.011891131644387</c:v>
                </c:pt>
                <c:pt idx="10">
                  <c:v>0.0140636270432455</c:v>
                </c:pt>
                <c:pt idx="11">
                  <c:v>0.0166263561078817</c:v>
                </c:pt>
                <c:pt idx="12">
                  <c:v>0.0196467699476887</c:v>
                </c:pt>
                <c:pt idx="13">
                  <c:v>0.0232029381456441</c:v>
                </c:pt>
                <c:pt idx="14">
                  <c:v>0.0273848109501257</c:v>
                </c:pt>
                <c:pt idx="15">
                  <c:v>0.0322954646984506</c:v>
                </c:pt>
                <c:pt idx="16">
                  <c:v>0.0380522470709922</c:v>
                </c:pt>
                <c:pt idx="17">
                  <c:v>0.0447877030497869</c:v>
                </c:pt>
                <c:pt idx="18">
                  <c:v>0.052650118435303</c:v>
                </c:pt>
                <c:pt idx="19">
                  <c:v>0.0618034662635888</c:v>
                </c:pt>
                <c:pt idx="20">
                  <c:v>0.0724264853615179</c:v>
                </c:pt>
                <c:pt idx="21">
                  <c:v>0.0847105657307361</c:v>
                </c:pt>
                <c:pt idx="22">
                  <c:v>0.0988560731781697</c:v>
                </c:pt>
                <c:pt idx="23">
                  <c:v>0.11506673204555</c:v>
                </c:pt>
                <c:pt idx="24">
                  <c:v>0.133541722533213</c:v>
                </c:pt>
                <c:pt idx="25">
                  <c:v>0.154465265083535</c:v>
                </c:pt>
                <c:pt idx="26">
                  <c:v>0.177993685786247</c:v>
                </c:pt>
                <c:pt idx="27">
                  <c:v>0.204240302284092</c:v>
                </c:pt>
                <c:pt idx="28">
                  <c:v>0.233258935771458</c:v>
                </c:pt>
                <c:pt idx="29">
                  <c:v>0.265027400533482</c:v>
                </c:pt>
                <c:pt idx="30">
                  <c:v>0.299432857526028</c:v>
                </c:pt>
                <c:pt idx="31">
                  <c:v>0.336261302595648</c:v>
                </c:pt>
                <c:pt idx="32">
                  <c:v>0.375193525531571</c:v>
                </c:pt>
                <c:pt idx="33">
                  <c:v>0.415809477064594</c:v>
                </c:pt>
                <c:pt idx="34">
                  <c:v>0.45760205922565</c:v>
                </c:pt>
                <c:pt idx="35">
                  <c:v>0.500000000000001</c:v>
                </c:pt>
                <c:pt idx="36">
                  <c:v>0.542397940774352</c:v>
                </c:pt>
                <c:pt idx="37">
                  <c:v>0.584190522935408</c:v>
                </c:pt>
                <c:pt idx="38">
                  <c:v>0.62480647446843</c:v>
                </c:pt>
                <c:pt idx="39">
                  <c:v>0.663738697404354</c:v>
                </c:pt>
                <c:pt idx="40">
                  <c:v>0.700567142473974</c:v>
                </c:pt>
                <c:pt idx="41">
                  <c:v>0.73497259946652</c:v>
                </c:pt>
                <c:pt idx="42">
                  <c:v>0.766741064228544</c:v>
                </c:pt>
                <c:pt idx="43">
                  <c:v>0.795759697715909</c:v>
                </c:pt>
                <c:pt idx="44">
                  <c:v>0.822006314213754</c:v>
                </c:pt>
                <c:pt idx="45">
                  <c:v>0.845534734916466</c:v>
                </c:pt>
                <c:pt idx="46">
                  <c:v>0.866458277466788</c:v>
                </c:pt>
                <c:pt idx="47">
                  <c:v>0.884933267954451</c:v>
                </c:pt>
                <c:pt idx="48">
                  <c:v>0.901143926821831</c:v>
                </c:pt>
                <c:pt idx="49">
                  <c:v>0.915289434269265</c:v>
                </c:pt>
                <c:pt idx="50">
                  <c:v>0.927573514638483</c:v>
                </c:pt>
                <c:pt idx="51">
                  <c:v>0.938196533736412</c:v>
                </c:pt>
                <c:pt idx="52">
                  <c:v>0.947349881564698</c:v>
                </c:pt>
                <c:pt idx="53">
                  <c:v>0.955212296950213</c:v>
                </c:pt>
                <c:pt idx="54">
                  <c:v>0.961947752929008</c:v>
                </c:pt>
                <c:pt idx="55">
                  <c:v>0.96770453530155</c:v>
                </c:pt>
                <c:pt idx="56">
                  <c:v>0.972615189049874</c:v>
                </c:pt>
                <c:pt idx="57">
                  <c:v>0.976797061854356</c:v>
                </c:pt>
                <c:pt idx="58">
                  <c:v>0.980353230052311</c:v>
                </c:pt>
                <c:pt idx="59">
                  <c:v>0.983373643892118</c:v>
                </c:pt>
                <c:pt idx="60">
                  <c:v>0.985936372956754</c:v>
                </c:pt>
                <c:pt idx="61">
                  <c:v>0.988108868355613</c:v>
                </c:pt>
                <c:pt idx="62">
                  <c:v>0.989949186116526</c:v>
                </c:pt>
                <c:pt idx="63">
                  <c:v>0.991507137148356</c:v>
                </c:pt>
                <c:pt idx="64">
                  <c:v>0.992825344390925</c:v>
                </c:pt>
                <c:pt idx="65">
                  <c:v>0.993940198508416</c:v>
                </c:pt>
                <c:pt idx="66">
                  <c:v>0.994882710769958</c:v>
                </c:pt>
                <c:pt idx="67">
                  <c:v>0.995679266480088</c:v>
                </c:pt>
                <c:pt idx="68">
                  <c:v>0.996352285179225</c:v>
                </c:pt>
                <c:pt idx="69">
                  <c:v>0.996920795378523</c:v>
                </c:pt>
                <c:pt idx="70">
                  <c:v>0.997400932237677</c:v>
                </c:pt>
              </c:numCache>
            </c:numRef>
          </c:yVal>
          <c:smooth val="1"/>
        </c:ser>
        <c:ser>
          <c:idx val="1"/>
          <c:order val="1"/>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Sheet1!$C$1:$C$71</c:f>
              <c:numCache>
                <c:formatCode>General</c:formatCode>
                <c:ptCount val="71"/>
                <c:pt idx="0">
                  <c:v>0.000475817618838336</c:v>
                </c:pt>
                <c:pt idx="1">
                  <c:v>0.000563939208692237</c:v>
                </c:pt>
                <c:pt idx="2">
                  <c:v>0.000668370034795417</c:v>
                </c:pt>
                <c:pt idx="3">
                  <c:v>0.000792124138395096</c:v>
                </c:pt>
                <c:pt idx="4">
                  <c:v>0.000938770787138049</c:v>
                </c:pt>
                <c:pt idx="5">
                  <c:v>0.00111253603286032</c:v>
                </c:pt>
                <c:pt idx="6">
                  <c:v>0.00131842255323395</c:v>
                </c:pt>
                <c:pt idx="7">
                  <c:v>0.00156235095032896</c:v>
                </c:pt>
                <c:pt idx="8">
                  <c:v>0.00185132618120604</c:v>
                </c:pt>
                <c:pt idx="9">
                  <c:v>0.00219363335670875</c:v>
                </c:pt>
                <c:pt idx="10">
                  <c:v>0.00259906776232335</c:v>
                </c:pt>
                <c:pt idx="11">
                  <c:v>0.0030792046214773</c:v>
                </c:pt>
                <c:pt idx="12">
                  <c:v>0.00364771482077494</c:v>
                </c:pt>
                <c:pt idx="13">
                  <c:v>0.00432073351991193</c:v>
                </c:pt>
                <c:pt idx="14">
                  <c:v>0.0051172892300415</c:v>
                </c:pt>
                <c:pt idx="15">
                  <c:v>0.00605980149158413</c:v>
                </c:pt>
                <c:pt idx="16">
                  <c:v>0.00717465560907476</c:v>
                </c:pt>
                <c:pt idx="17">
                  <c:v>0.00849286285164438</c:v>
                </c:pt>
                <c:pt idx="18">
                  <c:v>0.0100508138834738</c:v>
                </c:pt>
                <c:pt idx="19">
                  <c:v>0.011891131644387</c:v>
                </c:pt>
                <c:pt idx="20">
                  <c:v>0.0140636270432455</c:v>
                </c:pt>
                <c:pt idx="21">
                  <c:v>0.0166263561078817</c:v>
                </c:pt>
                <c:pt idx="22">
                  <c:v>0.0196467699476888</c:v>
                </c:pt>
                <c:pt idx="23">
                  <c:v>0.0232029381456442</c:v>
                </c:pt>
                <c:pt idx="24">
                  <c:v>0.0273848109501258</c:v>
                </c:pt>
                <c:pt idx="25">
                  <c:v>0.0322954646984506</c:v>
                </c:pt>
                <c:pt idx="26">
                  <c:v>0.0380522470709922</c:v>
                </c:pt>
                <c:pt idx="27">
                  <c:v>0.0447877030497869</c:v>
                </c:pt>
                <c:pt idx="28">
                  <c:v>0.0526501184353031</c:v>
                </c:pt>
                <c:pt idx="29">
                  <c:v>0.0618034662635888</c:v>
                </c:pt>
                <c:pt idx="30">
                  <c:v>0.0724264853615179</c:v>
                </c:pt>
                <c:pt idx="31">
                  <c:v>0.0847105657307361</c:v>
                </c:pt>
                <c:pt idx="32">
                  <c:v>0.0988560731781697</c:v>
                </c:pt>
                <c:pt idx="33">
                  <c:v>0.11506673204555</c:v>
                </c:pt>
                <c:pt idx="34">
                  <c:v>0.133541722533213</c:v>
                </c:pt>
                <c:pt idx="35">
                  <c:v>0.154465265083535</c:v>
                </c:pt>
                <c:pt idx="36">
                  <c:v>0.177993685786247</c:v>
                </c:pt>
                <c:pt idx="37">
                  <c:v>0.204240302284092</c:v>
                </c:pt>
                <c:pt idx="38">
                  <c:v>0.233258935771458</c:v>
                </c:pt>
                <c:pt idx="39">
                  <c:v>0.265027400533482</c:v>
                </c:pt>
                <c:pt idx="40">
                  <c:v>0.299432857526028</c:v>
                </c:pt>
                <c:pt idx="41">
                  <c:v>0.336261302595648</c:v>
                </c:pt>
                <c:pt idx="42">
                  <c:v>0.375193525531571</c:v>
                </c:pt>
                <c:pt idx="43">
                  <c:v>0.415809477064594</c:v>
                </c:pt>
                <c:pt idx="44">
                  <c:v>0.45760205922565</c:v>
                </c:pt>
                <c:pt idx="45">
                  <c:v>0.500000000000001</c:v>
                </c:pt>
                <c:pt idx="46">
                  <c:v>0.542397940774352</c:v>
                </c:pt>
                <c:pt idx="47">
                  <c:v>0.584190522935408</c:v>
                </c:pt>
                <c:pt idx="48">
                  <c:v>0.62480647446843</c:v>
                </c:pt>
                <c:pt idx="49">
                  <c:v>0.663738697404354</c:v>
                </c:pt>
                <c:pt idx="50">
                  <c:v>0.700567142473974</c:v>
                </c:pt>
                <c:pt idx="51">
                  <c:v>0.73497259946652</c:v>
                </c:pt>
                <c:pt idx="52">
                  <c:v>0.766741064228544</c:v>
                </c:pt>
                <c:pt idx="53">
                  <c:v>0.795759697715909</c:v>
                </c:pt>
                <c:pt idx="54">
                  <c:v>0.822006314213754</c:v>
                </c:pt>
                <c:pt idx="55">
                  <c:v>0.845534734916466</c:v>
                </c:pt>
                <c:pt idx="56">
                  <c:v>0.866458277466788</c:v>
                </c:pt>
                <c:pt idx="57">
                  <c:v>0.884933267954451</c:v>
                </c:pt>
                <c:pt idx="58">
                  <c:v>0.901143926821831</c:v>
                </c:pt>
                <c:pt idx="59">
                  <c:v>0.915289434269265</c:v>
                </c:pt>
                <c:pt idx="60">
                  <c:v>0.927573514638483</c:v>
                </c:pt>
                <c:pt idx="61">
                  <c:v>0.938196533736412</c:v>
                </c:pt>
                <c:pt idx="62">
                  <c:v>0.947349881564698</c:v>
                </c:pt>
                <c:pt idx="63">
                  <c:v>0.955212296950214</c:v>
                </c:pt>
                <c:pt idx="64">
                  <c:v>0.961947752929008</c:v>
                </c:pt>
                <c:pt idx="65">
                  <c:v>0.96770453530155</c:v>
                </c:pt>
                <c:pt idx="66">
                  <c:v>0.972615189049874</c:v>
                </c:pt>
                <c:pt idx="67">
                  <c:v>0.976797061854356</c:v>
                </c:pt>
                <c:pt idx="68">
                  <c:v>0.980353230052311</c:v>
                </c:pt>
                <c:pt idx="69">
                  <c:v>0.983373643892119</c:v>
                </c:pt>
                <c:pt idx="70">
                  <c:v>0.985936372956754</c:v>
                </c:pt>
              </c:numCache>
            </c:numRef>
          </c:yVal>
          <c:smooth val="1"/>
        </c:ser>
        <c:ser>
          <c:idx val="2"/>
          <c:order val="2"/>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Sheet1!$D$1:$D$71</c:f>
              <c:numCache>
                <c:formatCode>General</c:formatCode>
                <c:ptCount val="71"/>
                <c:pt idx="0">
                  <c:v>0.0140636270432455</c:v>
                </c:pt>
                <c:pt idx="1">
                  <c:v>0.0166263561078816</c:v>
                </c:pt>
                <c:pt idx="2">
                  <c:v>0.0196467699476887</c:v>
                </c:pt>
                <c:pt idx="3">
                  <c:v>0.0232029381456441</c:v>
                </c:pt>
                <c:pt idx="4">
                  <c:v>0.0273848109501257</c:v>
                </c:pt>
                <c:pt idx="5">
                  <c:v>0.0322954646984505</c:v>
                </c:pt>
                <c:pt idx="6">
                  <c:v>0.0380522470709921</c:v>
                </c:pt>
                <c:pt idx="7">
                  <c:v>0.0447877030497868</c:v>
                </c:pt>
                <c:pt idx="8">
                  <c:v>0.052650118435303</c:v>
                </c:pt>
                <c:pt idx="9">
                  <c:v>0.0618034662635887</c:v>
                </c:pt>
                <c:pt idx="10">
                  <c:v>0.0724264853615178</c:v>
                </c:pt>
                <c:pt idx="11">
                  <c:v>0.0847105657307359</c:v>
                </c:pt>
                <c:pt idx="12">
                  <c:v>0.0988560731781696</c:v>
                </c:pt>
                <c:pt idx="13">
                  <c:v>0.11506673204555</c:v>
                </c:pt>
                <c:pt idx="14">
                  <c:v>0.133541722533213</c:v>
                </c:pt>
                <c:pt idx="15">
                  <c:v>0.154465265083535</c:v>
                </c:pt>
                <c:pt idx="16">
                  <c:v>0.177993685786247</c:v>
                </c:pt>
                <c:pt idx="17">
                  <c:v>0.204240302284092</c:v>
                </c:pt>
                <c:pt idx="18">
                  <c:v>0.233258935771458</c:v>
                </c:pt>
                <c:pt idx="19">
                  <c:v>0.265027400533482</c:v>
                </c:pt>
                <c:pt idx="20">
                  <c:v>0.299432857526028</c:v>
                </c:pt>
                <c:pt idx="21">
                  <c:v>0.336261302595648</c:v>
                </c:pt>
                <c:pt idx="22">
                  <c:v>0.375193525531571</c:v>
                </c:pt>
                <c:pt idx="23">
                  <c:v>0.415809477064594</c:v>
                </c:pt>
                <c:pt idx="24">
                  <c:v>0.45760205922565</c:v>
                </c:pt>
                <c:pt idx="25">
                  <c:v>0.500000000000001</c:v>
                </c:pt>
                <c:pt idx="26">
                  <c:v>0.542397940774352</c:v>
                </c:pt>
                <c:pt idx="27">
                  <c:v>0.584190522935408</c:v>
                </c:pt>
                <c:pt idx="28">
                  <c:v>0.62480647446843</c:v>
                </c:pt>
                <c:pt idx="29">
                  <c:v>0.663738697404354</c:v>
                </c:pt>
                <c:pt idx="30">
                  <c:v>0.700567142473974</c:v>
                </c:pt>
                <c:pt idx="31">
                  <c:v>0.73497259946652</c:v>
                </c:pt>
                <c:pt idx="32">
                  <c:v>0.766741064228544</c:v>
                </c:pt>
                <c:pt idx="33">
                  <c:v>0.795759697715909</c:v>
                </c:pt>
                <c:pt idx="34">
                  <c:v>0.822006314213754</c:v>
                </c:pt>
                <c:pt idx="35">
                  <c:v>0.845534734916466</c:v>
                </c:pt>
                <c:pt idx="36">
                  <c:v>0.866458277466788</c:v>
                </c:pt>
                <c:pt idx="37">
                  <c:v>0.884933267954451</c:v>
                </c:pt>
                <c:pt idx="38">
                  <c:v>0.901143926821831</c:v>
                </c:pt>
                <c:pt idx="39">
                  <c:v>0.915289434269265</c:v>
                </c:pt>
                <c:pt idx="40">
                  <c:v>0.927573514638483</c:v>
                </c:pt>
                <c:pt idx="41">
                  <c:v>0.938196533736412</c:v>
                </c:pt>
                <c:pt idx="42">
                  <c:v>0.947349881564697</c:v>
                </c:pt>
                <c:pt idx="43">
                  <c:v>0.955212296950213</c:v>
                </c:pt>
                <c:pt idx="44">
                  <c:v>0.961947752929008</c:v>
                </c:pt>
                <c:pt idx="45">
                  <c:v>0.96770453530155</c:v>
                </c:pt>
                <c:pt idx="46">
                  <c:v>0.972615189049874</c:v>
                </c:pt>
                <c:pt idx="47">
                  <c:v>0.976797061854356</c:v>
                </c:pt>
                <c:pt idx="48">
                  <c:v>0.980353230052311</c:v>
                </c:pt>
                <c:pt idx="49">
                  <c:v>0.983373643892118</c:v>
                </c:pt>
                <c:pt idx="50">
                  <c:v>0.985936372956754</c:v>
                </c:pt>
                <c:pt idx="51">
                  <c:v>0.988108868355613</c:v>
                </c:pt>
                <c:pt idx="52">
                  <c:v>0.989949186116526</c:v>
                </c:pt>
                <c:pt idx="53">
                  <c:v>0.991507137148356</c:v>
                </c:pt>
                <c:pt idx="54">
                  <c:v>0.992825344390925</c:v>
                </c:pt>
                <c:pt idx="55">
                  <c:v>0.993940198508416</c:v>
                </c:pt>
                <c:pt idx="56">
                  <c:v>0.994882710769958</c:v>
                </c:pt>
                <c:pt idx="57">
                  <c:v>0.995679266480088</c:v>
                </c:pt>
                <c:pt idx="58">
                  <c:v>0.996352285179225</c:v>
                </c:pt>
                <c:pt idx="59">
                  <c:v>0.996920795378523</c:v>
                </c:pt>
                <c:pt idx="60">
                  <c:v>0.997400932237677</c:v>
                </c:pt>
                <c:pt idx="61">
                  <c:v>0.997806366643291</c:v>
                </c:pt>
                <c:pt idx="62">
                  <c:v>0.998148673818794</c:v>
                </c:pt>
                <c:pt idx="63">
                  <c:v>0.998437649049671</c:v>
                </c:pt>
                <c:pt idx="64">
                  <c:v>0.998681577446766</c:v>
                </c:pt>
                <c:pt idx="65">
                  <c:v>0.99888746396714</c:v>
                </c:pt>
                <c:pt idx="66">
                  <c:v>0.999061229212862</c:v>
                </c:pt>
                <c:pt idx="67">
                  <c:v>0.999207875861605</c:v>
                </c:pt>
                <c:pt idx="68">
                  <c:v>0.999331629965204</c:v>
                </c:pt>
                <c:pt idx="69">
                  <c:v>0.999436060791307</c:v>
                </c:pt>
                <c:pt idx="70">
                  <c:v>0.999524182381162</c:v>
                </c:pt>
              </c:numCache>
            </c:numRef>
          </c:yVal>
          <c:smooth val="1"/>
        </c:ser>
        <c:ser>
          <c:idx val="3"/>
          <c:order val="3"/>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Sheet1!$E$1:$E$71</c:f>
              <c:numCache>
                <c:formatCode>General</c:formatCode>
                <c:ptCount val="71"/>
                <c:pt idx="0">
                  <c:v>0.0273848109501257</c:v>
                </c:pt>
                <c:pt idx="1">
                  <c:v>0.0302365710615301</c:v>
                </c:pt>
                <c:pt idx="2">
                  <c:v>0.0333751131143702</c:v>
                </c:pt>
                <c:pt idx="3">
                  <c:v>0.0368270628115606</c:v>
                </c:pt>
                <c:pt idx="4">
                  <c:v>0.0406210399796844</c:v>
                </c:pt>
                <c:pt idx="5">
                  <c:v>0.0447877030497868</c:v>
                </c:pt>
                <c:pt idx="6">
                  <c:v>0.0493597683098748</c:v>
                </c:pt>
                <c:pt idx="7">
                  <c:v>0.0543719969957581</c:v>
                </c:pt>
                <c:pt idx="8">
                  <c:v>0.0598611423117816</c:v>
                </c:pt>
                <c:pt idx="9">
                  <c:v>0.0658658475193365</c:v>
                </c:pt>
                <c:pt idx="10">
                  <c:v>0.0724264853615178</c:v>
                </c:pt>
                <c:pt idx="11">
                  <c:v>0.0795849283902631</c:v>
                </c:pt>
                <c:pt idx="12">
                  <c:v>0.0873842393340106</c:v>
                </c:pt>
                <c:pt idx="13">
                  <c:v>0.0958682706194228</c:v>
                </c:pt>
                <c:pt idx="14">
                  <c:v>0.105081162692731</c:v>
                </c:pt>
                <c:pt idx="15">
                  <c:v>0.11506673204555</c:v>
                </c:pt>
                <c:pt idx="16">
                  <c:v>0.125867742016605</c:v>
                </c:pt>
                <c:pt idx="17">
                  <c:v>0.137525052689379</c:v>
                </c:pt>
                <c:pt idx="18">
                  <c:v>0.150076650684634</c:v>
                </c:pt>
                <c:pt idx="19">
                  <c:v>0.163556565450347</c:v>
                </c:pt>
                <c:pt idx="20">
                  <c:v>0.177993685786247</c:v>
                </c:pt>
                <c:pt idx="21">
                  <c:v>0.193410498686572</c:v>
                </c:pt>
                <c:pt idx="22">
                  <c:v>0.209821781861182</c:v>
                </c:pt>
                <c:pt idx="23">
                  <c:v>0.227233291026797</c:v>
                </c:pt>
                <c:pt idx="24">
                  <c:v>0.24564049256427</c:v>
                </c:pt>
                <c:pt idx="25">
                  <c:v>0.265027400533482</c:v>
                </c:pt>
                <c:pt idx="26">
                  <c:v>0.285365583289264</c:v>
                </c:pt>
                <c:pt idx="27">
                  <c:v>0.306613407943505</c:v>
                </c:pt>
                <c:pt idx="28">
                  <c:v>0.328715589617544</c:v>
                </c:pt>
                <c:pt idx="29">
                  <c:v>0.351603105982435</c:v>
                </c:pt>
                <c:pt idx="30">
                  <c:v>0.375193525531571</c:v>
                </c:pt>
                <c:pt idx="31">
                  <c:v>0.399391780448726</c:v>
                </c:pt>
                <c:pt idx="32">
                  <c:v>0.424091392553327</c:v>
                </c:pt>
                <c:pt idx="33">
                  <c:v>0.449176135032747</c:v>
                </c:pt>
                <c:pt idx="34">
                  <c:v>0.474522085522508</c:v>
                </c:pt>
                <c:pt idx="35">
                  <c:v>0.5</c:v>
                </c:pt>
                <c:pt idx="36">
                  <c:v>0.525477914477494</c:v>
                </c:pt>
                <c:pt idx="37">
                  <c:v>0.550823864967254</c:v>
                </c:pt>
                <c:pt idx="38">
                  <c:v>0.575908607446674</c:v>
                </c:pt>
                <c:pt idx="39">
                  <c:v>0.600608219551275</c:v>
                </c:pt>
                <c:pt idx="40">
                  <c:v>0.62480647446843</c:v>
                </c:pt>
                <c:pt idx="41">
                  <c:v>0.648396894017566</c:v>
                </c:pt>
                <c:pt idx="42">
                  <c:v>0.671284410382457</c:v>
                </c:pt>
                <c:pt idx="43">
                  <c:v>0.693386592056496</c:v>
                </c:pt>
                <c:pt idx="44">
                  <c:v>0.714634416710737</c:v>
                </c:pt>
                <c:pt idx="45">
                  <c:v>0.734972599466519</c:v>
                </c:pt>
                <c:pt idx="46">
                  <c:v>0.754359507435731</c:v>
                </c:pt>
                <c:pt idx="47">
                  <c:v>0.772766708973203</c:v>
                </c:pt>
                <c:pt idx="48">
                  <c:v>0.790178218138819</c:v>
                </c:pt>
                <c:pt idx="49">
                  <c:v>0.806589501313429</c:v>
                </c:pt>
                <c:pt idx="50">
                  <c:v>0.822006314213754</c:v>
                </c:pt>
                <c:pt idx="51">
                  <c:v>0.836443434549654</c:v>
                </c:pt>
                <c:pt idx="52">
                  <c:v>0.849923349315367</c:v>
                </c:pt>
                <c:pt idx="53">
                  <c:v>0.862474947310621</c:v>
                </c:pt>
                <c:pt idx="54">
                  <c:v>0.874132257983396</c:v>
                </c:pt>
                <c:pt idx="55">
                  <c:v>0.884933267954451</c:v>
                </c:pt>
                <c:pt idx="56">
                  <c:v>0.89491883730727</c:v>
                </c:pt>
                <c:pt idx="57">
                  <c:v>0.904131729380578</c:v>
                </c:pt>
                <c:pt idx="58">
                  <c:v>0.91261576066599</c:v>
                </c:pt>
                <c:pt idx="59">
                  <c:v>0.920415071609737</c:v>
                </c:pt>
                <c:pt idx="60">
                  <c:v>0.927573514638483</c:v>
                </c:pt>
                <c:pt idx="61">
                  <c:v>0.934134152480664</c:v>
                </c:pt>
                <c:pt idx="62">
                  <c:v>0.940138857688219</c:v>
                </c:pt>
                <c:pt idx="63">
                  <c:v>0.945628003004242</c:v>
                </c:pt>
                <c:pt idx="64">
                  <c:v>0.950640231690126</c:v>
                </c:pt>
                <c:pt idx="65">
                  <c:v>0.955212296950213</c:v>
                </c:pt>
                <c:pt idx="66">
                  <c:v>0.959378960020316</c:v>
                </c:pt>
                <c:pt idx="67">
                  <c:v>0.96317293718844</c:v>
                </c:pt>
                <c:pt idx="68">
                  <c:v>0.96662488688563</c:v>
                </c:pt>
                <c:pt idx="69">
                  <c:v>0.96976342893847</c:v>
                </c:pt>
                <c:pt idx="70">
                  <c:v>0.972615189049874</c:v>
                </c:pt>
              </c:numCache>
            </c:numRef>
          </c:yVal>
          <c:smooth val="1"/>
        </c:ser>
        <c:ser>
          <c:idx val="4"/>
          <c:order val="4"/>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Sheet1!$F$1:$F$71</c:f>
              <c:numCache>
                <c:formatCode>General</c:formatCode>
                <c:ptCount val="71"/>
                <c:pt idx="0">
                  <c:v>7.33642816377879E-5</c:v>
                </c:pt>
                <c:pt idx="1">
                  <c:v>9.62947941366592E-5</c:v>
                </c:pt>
                <c:pt idx="2">
                  <c:v>0.000126391490630525</c:v>
                </c:pt>
                <c:pt idx="3">
                  <c:v>0.000165893273510598</c:v>
                </c:pt>
                <c:pt idx="4">
                  <c:v>0.00021773806337233</c:v>
                </c:pt>
                <c:pt idx="5">
                  <c:v>0.000285780700841879</c:v>
                </c:pt>
                <c:pt idx="6">
                  <c:v>0.000375078526886102</c:v>
                </c:pt>
                <c:pt idx="7">
                  <c:v>0.000492265483356496</c:v>
                </c:pt>
                <c:pt idx="8">
                  <c:v>0.000646041864444768</c:v>
                </c:pt>
                <c:pt idx="9">
                  <c:v>0.000847814942187183</c:v>
                </c:pt>
                <c:pt idx="10">
                  <c:v>0.00111253603286032</c:v>
                </c:pt>
                <c:pt idx="11">
                  <c:v>0.00145979267144271</c:v>
                </c:pt>
                <c:pt idx="12">
                  <c:v>0.00191523094187408</c:v>
                </c:pt>
                <c:pt idx="13">
                  <c:v>0.00251240312261489</c:v>
                </c:pt>
                <c:pt idx="14">
                  <c:v>0.00329515984494517</c:v>
                </c:pt>
                <c:pt idx="15">
                  <c:v>0.00432073351991193</c:v>
                </c:pt>
                <c:pt idx="16">
                  <c:v>0.0056636892465892</c:v>
                </c:pt>
                <c:pt idx="17">
                  <c:v>0.00742094687256585</c:v>
                </c:pt>
                <c:pt idx="18">
                  <c:v>0.0097180954187218</c:v>
                </c:pt>
                <c:pt idx="19">
                  <c:v>0.0127172140033927</c:v>
                </c:pt>
                <c:pt idx="20">
                  <c:v>0.0166263561078817</c:v>
                </c:pt>
                <c:pt idx="21">
                  <c:v>0.0217107044068884</c:v>
                </c:pt>
                <c:pt idx="22">
                  <c:v>0.0283050963109277</c:v>
                </c:pt>
                <c:pt idx="23">
                  <c:v>0.0368270628115608</c:v>
                </c:pt>
                <c:pt idx="24">
                  <c:v>0.0477885977991161</c:v>
                </c:pt>
                <c:pt idx="25">
                  <c:v>0.0618034662635889</c:v>
                </c:pt>
                <c:pt idx="26">
                  <c:v>0.0795849283902635</c:v>
                </c:pt>
                <c:pt idx="27">
                  <c:v>0.101926495258784</c:v>
                </c:pt>
                <c:pt idx="28">
                  <c:v>0.129656422768901</c:v>
                </c:pt>
                <c:pt idx="29">
                  <c:v>0.163556565450348</c:v>
                </c:pt>
                <c:pt idx="30">
                  <c:v>0.204240302284093</c:v>
                </c:pt>
                <c:pt idx="31">
                  <c:v>0.251995078488593</c:v>
                </c:pt>
                <c:pt idx="32">
                  <c:v>0.306613407943505</c:v>
                </c:pt>
                <c:pt idx="33">
                  <c:v>0.367257571905446</c:v>
                </c:pt>
                <c:pt idx="34">
                  <c:v>0.432416163989964</c:v>
                </c:pt>
                <c:pt idx="35">
                  <c:v>0.500000000000001</c:v>
                </c:pt>
                <c:pt idx="36">
                  <c:v>0.567583836010039</c:v>
                </c:pt>
                <c:pt idx="37">
                  <c:v>0.632742428094556</c:v>
                </c:pt>
                <c:pt idx="38">
                  <c:v>0.693386592056497</c:v>
                </c:pt>
                <c:pt idx="39">
                  <c:v>0.748004921511409</c:v>
                </c:pt>
                <c:pt idx="40">
                  <c:v>0.795759697715909</c:v>
                </c:pt>
                <c:pt idx="41">
                  <c:v>0.836443434549654</c:v>
                </c:pt>
                <c:pt idx="42">
                  <c:v>0.8703435772311</c:v>
                </c:pt>
                <c:pt idx="43">
                  <c:v>0.898073504741217</c:v>
                </c:pt>
                <c:pt idx="44">
                  <c:v>0.920415071609737</c:v>
                </c:pt>
                <c:pt idx="45">
                  <c:v>0.938196533736412</c:v>
                </c:pt>
                <c:pt idx="46">
                  <c:v>0.952211402200885</c:v>
                </c:pt>
                <c:pt idx="47">
                  <c:v>0.96317293718844</c:v>
                </c:pt>
                <c:pt idx="48">
                  <c:v>0.971694903689073</c:v>
                </c:pt>
                <c:pt idx="49">
                  <c:v>0.978289295593112</c:v>
                </c:pt>
                <c:pt idx="50">
                  <c:v>0.983373643892119</c:v>
                </c:pt>
                <c:pt idx="51">
                  <c:v>0.987282785996607</c:v>
                </c:pt>
                <c:pt idx="52">
                  <c:v>0.990281904581278</c:v>
                </c:pt>
                <c:pt idx="53">
                  <c:v>0.992579053127434</c:v>
                </c:pt>
                <c:pt idx="54">
                  <c:v>0.994336310753411</c:v>
                </c:pt>
                <c:pt idx="55">
                  <c:v>0.995679266480088</c:v>
                </c:pt>
                <c:pt idx="56">
                  <c:v>0.996704840155055</c:v>
                </c:pt>
                <c:pt idx="57">
                  <c:v>0.997487596877385</c:v>
                </c:pt>
                <c:pt idx="58">
                  <c:v>0.998084769058126</c:v>
                </c:pt>
                <c:pt idx="59">
                  <c:v>0.998540207328557</c:v>
                </c:pt>
                <c:pt idx="60">
                  <c:v>0.99888746396714</c:v>
                </c:pt>
                <c:pt idx="61">
                  <c:v>0.999152185057813</c:v>
                </c:pt>
                <c:pt idx="62">
                  <c:v>0.999353958135555</c:v>
                </c:pt>
                <c:pt idx="63">
                  <c:v>0.999507734516643</c:v>
                </c:pt>
                <c:pt idx="64">
                  <c:v>0.999624921473114</c:v>
                </c:pt>
                <c:pt idx="65">
                  <c:v>0.999714219299158</c:v>
                </c:pt>
                <c:pt idx="66">
                  <c:v>0.999782261936628</c:v>
                </c:pt>
                <c:pt idx="67">
                  <c:v>0.999834106726489</c:v>
                </c:pt>
                <c:pt idx="68">
                  <c:v>0.99987360850937</c:v>
                </c:pt>
                <c:pt idx="69">
                  <c:v>0.999903705205863</c:v>
                </c:pt>
                <c:pt idx="70">
                  <c:v>0.999926635718362</c:v>
                </c:pt>
              </c:numCache>
            </c:numRef>
          </c:yVal>
          <c:smooth val="1"/>
        </c:ser>
        <c:ser>
          <c:idx val="5"/>
          <c:order val="5"/>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Sheet1!$G$1:$G$71</c:f>
              <c:numCache>
                <c:formatCode>General</c:formatCode>
                <c:ptCount val="71"/>
                <c:pt idx="0">
                  <c:v>0.202079254209859</c:v>
                </c:pt>
                <c:pt idx="1">
                  <c:v>0.202463363697182</c:v>
                </c:pt>
                <c:pt idx="2">
                  <c:v>0.20291817185662</c:v>
                </c:pt>
                <c:pt idx="3">
                  <c:v>0.20345658681593</c:v>
                </c:pt>
                <c:pt idx="4">
                  <c:v>0.204093831384033</c:v>
                </c:pt>
                <c:pt idx="5">
                  <c:v>0.204847841193267</c:v>
                </c:pt>
                <c:pt idx="6">
                  <c:v>0.20573972448726</c:v>
                </c:pt>
                <c:pt idx="7">
                  <c:v>0.206794290281316</c:v>
                </c:pt>
                <c:pt idx="8">
                  <c:v>0.208040651106779</c:v>
                </c:pt>
                <c:pt idx="9">
                  <c:v>0.20951290531551</c:v>
                </c:pt>
                <c:pt idx="10">
                  <c:v>0.211250901634596</c:v>
                </c:pt>
                <c:pt idx="11">
                  <c:v>0.213301084886305</c:v>
                </c:pt>
                <c:pt idx="12">
                  <c:v>0.215717415958151</c:v>
                </c:pt>
                <c:pt idx="13">
                  <c:v>0.218562350516515</c:v>
                </c:pt>
                <c:pt idx="14">
                  <c:v>0.221907848760101</c:v>
                </c:pt>
                <c:pt idx="15">
                  <c:v>0.22583637175876</c:v>
                </c:pt>
                <c:pt idx="16">
                  <c:v>0.230441797656794</c:v>
                </c:pt>
                <c:pt idx="17">
                  <c:v>0.235830162439829</c:v>
                </c:pt>
                <c:pt idx="18">
                  <c:v>0.242120094748242</c:v>
                </c:pt>
                <c:pt idx="19">
                  <c:v>0.249442773010871</c:v>
                </c:pt>
                <c:pt idx="20">
                  <c:v>0.257941188289214</c:v>
                </c:pt>
                <c:pt idx="21">
                  <c:v>0.267768452584589</c:v>
                </c:pt>
                <c:pt idx="22">
                  <c:v>0.279084858542536</c:v>
                </c:pt>
                <c:pt idx="23">
                  <c:v>0.29205338563644</c:v>
                </c:pt>
                <c:pt idx="24">
                  <c:v>0.30683337802657</c:v>
                </c:pt>
                <c:pt idx="25">
                  <c:v>0.323572212066828</c:v>
                </c:pt>
                <c:pt idx="26">
                  <c:v>0.342394948628998</c:v>
                </c:pt>
                <c:pt idx="27">
                  <c:v>0.363392241827274</c:v>
                </c:pt>
                <c:pt idx="28">
                  <c:v>0.386607148617166</c:v>
                </c:pt>
                <c:pt idx="29">
                  <c:v>0.412021920426786</c:v>
                </c:pt>
                <c:pt idx="30">
                  <c:v>0.439546286020822</c:v>
                </c:pt>
                <c:pt idx="31">
                  <c:v>0.469009042076518</c:v>
                </c:pt>
                <c:pt idx="32">
                  <c:v>0.500154820425257</c:v>
                </c:pt>
                <c:pt idx="33">
                  <c:v>0.532647581651675</c:v>
                </c:pt>
                <c:pt idx="34">
                  <c:v>0.56608164738052</c:v>
                </c:pt>
                <c:pt idx="35">
                  <c:v>0.600000000000001</c:v>
                </c:pt>
                <c:pt idx="36">
                  <c:v>0.633918352619482</c:v>
                </c:pt>
                <c:pt idx="37">
                  <c:v>0.667352418348327</c:v>
                </c:pt>
                <c:pt idx="38">
                  <c:v>0.699845179574744</c:v>
                </c:pt>
                <c:pt idx="39">
                  <c:v>0.730990957923483</c:v>
                </c:pt>
                <c:pt idx="40">
                  <c:v>0.760453713979179</c:v>
                </c:pt>
                <c:pt idx="41">
                  <c:v>0.787978079573216</c:v>
                </c:pt>
                <c:pt idx="42">
                  <c:v>0.813392851382835</c:v>
                </c:pt>
                <c:pt idx="43">
                  <c:v>0.836607758172727</c:v>
                </c:pt>
                <c:pt idx="44">
                  <c:v>0.857605051371003</c:v>
                </c:pt>
                <c:pt idx="45">
                  <c:v>0.876427787933173</c:v>
                </c:pt>
                <c:pt idx="46">
                  <c:v>0.89316662197343</c:v>
                </c:pt>
                <c:pt idx="47">
                  <c:v>0.907946614363561</c:v>
                </c:pt>
                <c:pt idx="48">
                  <c:v>0.920915141457465</c:v>
                </c:pt>
                <c:pt idx="49">
                  <c:v>0.932231547415412</c:v>
                </c:pt>
                <c:pt idx="50">
                  <c:v>0.942058811710786</c:v>
                </c:pt>
                <c:pt idx="51">
                  <c:v>0.950557226989129</c:v>
                </c:pt>
                <c:pt idx="52">
                  <c:v>0.957879905251758</c:v>
                </c:pt>
                <c:pt idx="53">
                  <c:v>0.964169837560171</c:v>
                </c:pt>
                <c:pt idx="54">
                  <c:v>0.969558202343207</c:v>
                </c:pt>
                <c:pt idx="55">
                  <c:v>0.97416362824124</c:v>
                </c:pt>
                <c:pt idx="56">
                  <c:v>0.9780921512399</c:v>
                </c:pt>
                <c:pt idx="57">
                  <c:v>0.981437649483485</c:v>
                </c:pt>
                <c:pt idx="58">
                  <c:v>0.984282584041849</c:v>
                </c:pt>
                <c:pt idx="59">
                  <c:v>0.986698915113695</c:v>
                </c:pt>
                <c:pt idx="60">
                  <c:v>0.988749098365404</c:v>
                </c:pt>
                <c:pt idx="61">
                  <c:v>0.99048709468449</c:v>
                </c:pt>
                <c:pt idx="62">
                  <c:v>0.991959348893221</c:v>
                </c:pt>
                <c:pt idx="63">
                  <c:v>0.993205709718684</c:v>
                </c:pt>
                <c:pt idx="64">
                  <c:v>0.99426027551274</c:v>
                </c:pt>
                <c:pt idx="65">
                  <c:v>0.995152158806733</c:v>
                </c:pt>
                <c:pt idx="66">
                  <c:v>0.995906168615967</c:v>
                </c:pt>
                <c:pt idx="67">
                  <c:v>0.996543413184071</c:v>
                </c:pt>
                <c:pt idx="68">
                  <c:v>0.99708182814338</c:v>
                </c:pt>
                <c:pt idx="69">
                  <c:v>0.997536636302818</c:v>
                </c:pt>
                <c:pt idx="70">
                  <c:v>0.997920745790142</c:v>
                </c:pt>
              </c:numCache>
            </c:numRef>
          </c:yVal>
          <c:smooth val="1"/>
        </c:ser>
        <c:dLbls>
          <c:showLegendKey val="0"/>
          <c:showVal val="0"/>
          <c:showCatName val="0"/>
          <c:showSerName val="0"/>
          <c:showPercent val="0"/>
          <c:showBubbleSize val="0"/>
        </c:dLbls>
        <c:axId val="2138825856"/>
        <c:axId val="2137014704"/>
      </c:scatterChart>
      <c:valAx>
        <c:axId val="2138825856"/>
        <c:scaling>
          <c:orientation val="minMax"/>
          <c:max val="3.5"/>
          <c:min val="-3.5"/>
        </c:scaling>
        <c:delete val="0"/>
        <c:axPos val="b"/>
        <c:title>
          <c:tx>
            <c:rich>
              <a:bodyPr/>
              <a:lstStyle/>
              <a:p>
                <a:pPr>
                  <a:defRPr/>
                </a:pPr>
                <a:r>
                  <a:rPr lang="en-US" sz="1800" dirty="0" smtClean="0"/>
                  <a:t>Trait Value</a:t>
                </a:r>
                <a:endParaRPr lang="en-US" sz="1800" dirty="0"/>
              </a:p>
            </c:rich>
          </c:tx>
          <c:overlay val="0"/>
        </c:title>
        <c:numFmt formatCode="#,##0.0" sourceLinked="0"/>
        <c:majorTickMark val="out"/>
        <c:minorTickMark val="none"/>
        <c:tickLblPos val="nextTo"/>
        <c:txPr>
          <a:bodyPr/>
          <a:lstStyle/>
          <a:p>
            <a:pPr>
              <a:defRPr sz="1200" baseline="0"/>
            </a:pPr>
            <a:endParaRPr lang="en-US"/>
          </a:p>
        </c:txPr>
        <c:crossAx val="2137014704"/>
        <c:crosses val="autoZero"/>
        <c:crossBetween val="midCat"/>
        <c:majorUnit val="0.5"/>
      </c:valAx>
      <c:valAx>
        <c:axId val="2137014704"/>
        <c:scaling>
          <c:orientation val="minMax"/>
          <c:max val="1.0"/>
        </c:scaling>
        <c:delete val="0"/>
        <c:axPos val="l"/>
        <c:title>
          <c:tx>
            <c:rich>
              <a:bodyPr rot="-5400000" vert="horz"/>
              <a:lstStyle/>
              <a:p>
                <a:pPr>
                  <a:defRPr/>
                </a:pPr>
                <a:r>
                  <a:rPr lang="en-US" sz="1600" dirty="0" smtClean="0"/>
                  <a:t>Probability of Correct Response</a:t>
                </a:r>
                <a:endParaRPr lang="en-US" sz="1600" dirty="0"/>
              </a:p>
            </c:rich>
          </c:tx>
          <c:overlay val="0"/>
        </c:title>
        <c:numFmt formatCode="#,##0.0" sourceLinked="0"/>
        <c:majorTickMark val="out"/>
        <c:minorTickMark val="none"/>
        <c:tickLblPos val="nextTo"/>
        <c:txPr>
          <a:bodyPr/>
          <a:lstStyle/>
          <a:p>
            <a:pPr>
              <a:defRPr sz="1200" baseline="0"/>
            </a:pPr>
            <a:endParaRPr lang="en-US"/>
          </a:p>
        </c:txPr>
        <c:crossAx val="2138825856"/>
        <c:crosses val="autoZero"/>
        <c:crossBetween val="midCat"/>
        <c:majorUnit val="0.1"/>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305483026742869"/>
          <c:y val="0.0335717754126123"/>
          <c:w val="0.942438710312726"/>
          <c:h val="0.793401000656168"/>
        </c:manualLayout>
      </c:layout>
      <c:scatterChart>
        <c:scatterStyle val="smoothMarker"/>
        <c:varyColors val="0"/>
        <c:ser>
          <c:idx val="0"/>
          <c:order val="0"/>
          <c:spPr>
            <a:ln w="31750"/>
          </c:spPr>
          <c:marker>
            <c:symbol val="none"/>
          </c:marker>
          <c:xVal>
            <c:numRef>
              <c:f>Sheet1!$A$1:$A$71</c:f>
              <c:numCache>
                <c:formatCode>General</c:formatCode>
                <c:ptCount val="71"/>
                <c:pt idx="0">
                  <c:v>-3.5</c:v>
                </c:pt>
                <c:pt idx="1">
                  <c:v>-3.4</c:v>
                </c:pt>
                <c:pt idx="2">
                  <c:v>-3.3</c:v>
                </c:pt>
                <c:pt idx="3">
                  <c:v>-3.2</c:v>
                </c:pt>
                <c:pt idx="4">
                  <c:v>-3.099999999999999</c:v>
                </c:pt>
                <c:pt idx="5">
                  <c:v>-2.999999999999999</c:v>
                </c:pt>
                <c:pt idx="6">
                  <c:v>-2.899999999999999</c:v>
                </c:pt>
                <c:pt idx="7">
                  <c:v>-2.799999999999999</c:v>
                </c:pt>
                <c:pt idx="8">
                  <c:v>-2.699999999999999</c:v>
                </c:pt>
                <c:pt idx="9">
                  <c:v>-2.599999999999999</c:v>
                </c:pt>
                <c:pt idx="10">
                  <c:v>-2.499999999999999</c:v>
                </c:pt>
                <c:pt idx="11">
                  <c:v>-2.399999999999999</c:v>
                </c:pt>
                <c:pt idx="12">
                  <c:v>-2.299999999999999</c:v>
                </c:pt>
                <c:pt idx="13">
                  <c:v>-2.199999999999999</c:v>
                </c:pt>
                <c:pt idx="14">
                  <c:v>-2.099999999999999</c:v>
                </c:pt>
                <c:pt idx="15">
                  <c:v>-1.999999999999998</c:v>
                </c:pt>
                <c:pt idx="16">
                  <c:v>-1.899999999999998</c:v>
                </c:pt>
                <c:pt idx="17">
                  <c:v>-1.799999999999998</c:v>
                </c:pt>
                <c:pt idx="18">
                  <c:v>-1.699999999999998</c:v>
                </c:pt>
                <c:pt idx="19">
                  <c:v>-1.599999999999998</c:v>
                </c:pt>
                <c:pt idx="20">
                  <c:v>-1.499999999999998</c:v>
                </c:pt>
                <c:pt idx="21">
                  <c:v>-1.399999999999998</c:v>
                </c:pt>
                <c:pt idx="22">
                  <c:v>-1.299999999999998</c:v>
                </c:pt>
                <c:pt idx="23">
                  <c:v>-1.199999999999998</c:v>
                </c:pt>
                <c:pt idx="24">
                  <c:v>-1.099999999999998</c:v>
                </c:pt>
                <c:pt idx="25">
                  <c:v>-0.999999999999998</c:v>
                </c:pt>
                <c:pt idx="26">
                  <c:v>-0.899999999999998</c:v>
                </c:pt>
                <c:pt idx="27">
                  <c:v>-0.799999999999998</c:v>
                </c:pt>
                <c:pt idx="28">
                  <c:v>-0.699999999999998</c:v>
                </c:pt>
                <c:pt idx="29">
                  <c:v>-0.599999999999998</c:v>
                </c:pt>
                <c:pt idx="30">
                  <c:v>-0.499999999999998</c:v>
                </c:pt>
                <c:pt idx="31">
                  <c:v>-0.399999999999998</c:v>
                </c:pt>
                <c:pt idx="32">
                  <c:v>-0.299999999999998</c:v>
                </c:pt>
                <c:pt idx="33">
                  <c:v>-0.199999999999998</c:v>
                </c:pt>
                <c:pt idx="34">
                  <c:v>-0.099999999999998</c:v>
                </c:pt>
                <c:pt idx="35">
                  <c:v>1.97064586870965E-15</c:v>
                </c:pt>
                <c:pt idx="36">
                  <c:v>0.100000000000002</c:v>
                </c:pt>
                <c:pt idx="37">
                  <c:v>0.200000000000002</c:v>
                </c:pt>
                <c:pt idx="38">
                  <c:v>0.300000000000002</c:v>
                </c:pt>
                <c:pt idx="39">
                  <c:v>0.400000000000002</c:v>
                </c:pt>
                <c:pt idx="40">
                  <c:v>0.500000000000002</c:v>
                </c:pt>
                <c:pt idx="41">
                  <c:v>0.600000000000002</c:v>
                </c:pt>
                <c:pt idx="42">
                  <c:v>0.700000000000002</c:v>
                </c:pt>
                <c:pt idx="43">
                  <c:v>0.800000000000002</c:v>
                </c:pt>
                <c:pt idx="44">
                  <c:v>0.900000000000002</c:v>
                </c:pt>
                <c:pt idx="45">
                  <c:v>1.000000000000002</c:v>
                </c:pt>
                <c:pt idx="46">
                  <c:v>1.100000000000002</c:v>
                </c:pt>
                <c:pt idx="47">
                  <c:v>1.200000000000002</c:v>
                </c:pt>
                <c:pt idx="48">
                  <c:v>1.300000000000002</c:v>
                </c:pt>
                <c:pt idx="49">
                  <c:v>1.400000000000002</c:v>
                </c:pt>
                <c:pt idx="50">
                  <c:v>1.500000000000002</c:v>
                </c:pt>
                <c:pt idx="51">
                  <c:v>1.600000000000002</c:v>
                </c:pt>
                <c:pt idx="52">
                  <c:v>1.700000000000003</c:v>
                </c:pt>
                <c:pt idx="53">
                  <c:v>1.800000000000003</c:v>
                </c:pt>
                <c:pt idx="54">
                  <c:v>1.900000000000003</c:v>
                </c:pt>
                <c:pt idx="55">
                  <c:v>2.000000000000003</c:v>
                </c:pt>
                <c:pt idx="56">
                  <c:v>2.100000000000003</c:v>
                </c:pt>
                <c:pt idx="57">
                  <c:v>2.200000000000003</c:v>
                </c:pt>
                <c:pt idx="58">
                  <c:v>2.300000000000003</c:v>
                </c:pt>
                <c:pt idx="59">
                  <c:v>2.400000000000003</c:v>
                </c:pt>
                <c:pt idx="60">
                  <c:v>2.500000000000003</c:v>
                </c:pt>
                <c:pt idx="61">
                  <c:v>2.600000000000003</c:v>
                </c:pt>
                <c:pt idx="62">
                  <c:v>2.700000000000004</c:v>
                </c:pt>
                <c:pt idx="63">
                  <c:v>2.800000000000003</c:v>
                </c:pt>
                <c:pt idx="64">
                  <c:v>2.900000000000003</c:v>
                </c:pt>
                <c:pt idx="65">
                  <c:v>3.000000000000004</c:v>
                </c:pt>
                <c:pt idx="66">
                  <c:v>3.100000000000004</c:v>
                </c:pt>
                <c:pt idx="67">
                  <c:v>3.200000000000004</c:v>
                </c:pt>
                <c:pt idx="68">
                  <c:v>3.300000000000004</c:v>
                </c:pt>
                <c:pt idx="69">
                  <c:v>3.400000000000004</c:v>
                </c:pt>
                <c:pt idx="70">
                  <c:v>3.500000000000004</c:v>
                </c:pt>
              </c:numCache>
            </c:numRef>
          </c:xVal>
          <c:yVal>
            <c:numRef>
              <c:f>Sheet1!$B$1:$B$71</c:f>
              <c:numCache>
                <c:formatCode>General</c:formatCode>
                <c:ptCount val="71"/>
                <c:pt idx="0">
                  <c:v>0.000475817618838336</c:v>
                </c:pt>
                <c:pt idx="1">
                  <c:v>0.000563939208692237</c:v>
                </c:pt>
                <c:pt idx="2">
                  <c:v>0.000668370034795417</c:v>
                </c:pt>
                <c:pt idx="3">
                  <c:v>0.000792124138395096</c:v>
                </c:pt>
                <c:pt idx="4">
                  <c:v>0.000938770787138049</c:v>
                </c:pt>
                <c:pt idx="5">
                  <c:v>0.00111253603286032</c:v>
                </c:pt>
                <c:pt idx="6">
                  <c:v>0.00131842255323395</c:v>
                </c:pt>
                <c:pt idx="7">
                  <c:v>0.00156235095032896</c:v>
                </c:pt>
                <c:pt idx="8">
                  <c:v>0.00185132618120604</c:v>
                </c:pt>
                <c:pt idx="9">
                  <c:v>0.00219363335670875</c:v>
                </c:pt>
                <c:pt idx="10">
                  <c:v>0.00259906776232335</c:v>
                </c:pt>
                <c:pt idx="11">
                  <c:v>0.0030792046214773</c:v>
                </c:pt>
                <c:pt idx="12">
                  <c:v>0.00364771482077494</c:v>
                </c:pt>
                <c:pt idx="13">
                  <c:v>0.00432073351991193</c:v>
                </c:pt>
                <c:pt idx="14">
                  <c:v>0.0051172892300415</c:v>
                </c:pt>
                <c:pt idx="15">
                  <c:v>0.00605980149158413</c:v>
                </c:pt>
                <c:pt idx="16">
                  <c:v>0.00717465560907476</c:v>
                </c:pt>
                <c:pt idx="17">
                  <c:v>0.00849286285164438</c:v>
                </c:pt>
                <c:pt idx="18">
                  <c:v>0.0100508138834738</c:v>
                </c:pt>
                <c:pt idx="19">
                  <c:v>0.011891131644387</c:v>
                </c:pt>
                <c:pt idx="20">
                  <c:v>0.0140636270432455</c:v>
                </c:pt>
                <c:pt idx="21">
                  <c:v>0.0166263561078817</c:v>
                </c:pt>
                <c:pt idx="22">
                  <c:v>0.0196467699476888</c:v>
                </c:pt>
                <c:pt idx="23">
                  <c:v>0.0232029381456442</c:v>
                </c:pt>
                <c:pt idx="24">
                  <c:v>0.0273848109501258</c:v>
                </c:pt>
                <c:pt idx="25">
                  <c:v>0.0322954646984506</c:v>
                </c:pt>
                <c:pt idx="26">
                  <c:v>0.0380522470709922</c:v>
                </c:pt>
                <c:pt idx="27">
                  <c:v>0.0447877030497869</c:v>
                </c:pt>
                <c:pt idx="28">
                  <c:v>0.0526501184353031</c:v>
                </c:pt>
                <c:pt idx="29">
                  <c:v>0.0618034662635888</c:v>
                </c:pt>
                <c:pt idx="30">
                  <c:v>0.0724264853615179</c:v>
                </c:pt>
                <c:pt idx="31">
                  <c:v>0.0847105657307361</c:v>
                </c:pt>
                <c:pt idx="32">
                  <c:v>0.0988560731781697</c:v>
                </c:pt>
                <c:pt idx="33">
                  <c:v>0.11506673204555</c:v>
                </c:pt>
                <c:pt idx="34">
                  <c:v>0.133541722533213</c:v>
                </c:pt>
                <c:pt idx="35">
                  <c:v>0.154465265083535</c:v>
                </c:pt>
                <c:pt idx="36">
                  <c:v>0.177993685786247</c:v>
                </c:pt>
                <c:pt idx="37">
                  <c:v>0.204240302284092</c:v>
                </c:pt>
                <c:pt idx="38">
                  <c:v>0.233258935771458</c:v>
                </c:pt>
                <c:pt idx="39">
                  <c:v>0.265027400533482</c:v>
                </c:pt>
                <c:pt idx="40">
                  <c:v>0.299432857526028</c:v>
                </c:pt>
                <c:pt idx="41">
                  <c:v>0.336261302595648</c:v>
                </c:pt>
                <c:pt idx="42">
                  <c:v>0.375193525531571</c:v>
                </c:pt>
                <c:pt idx="43">
                  <c:v>0.415809477064594</c:v>
                </c:pt>
                <c:pt idx="44">
                  <c:v>0.45760205922565</c:v>
                </c:pt>
                <c:pt idx="45">
                  <c:v>0.500000000000001</c:v>
                </c:pt>
                <c:pt idx="46">
                  <c:v>0.542397940774352</c:v>
                </c:pt>
                <c:pt idx="47">
                  <c:v>0.584190522935408</c:v>
                </c:pt>
                <c:pt idx="48">
                  <c:v>0.62480647446843</c:v>
                </c:pt>
                <c:pt idx="49">
                  <c:v>0.663738697404354</c:v>
                </c:pt>
                <c:pt idx="50">
                  <c:v>0.700567142473974</c:v>
                </c:pt>
                <c:pt idx="51">
                  <c:v>0.73497259946652</c:v>
                </c:pt>
                <c:pt idx="52">
                  <c:v>0.766741064228544</c:v>
                </c:pt>
                <c:pt idx="53">
                  <c:v>0.795759697715909</c:v>
                </c:pt>
                <c:pt idx="54">
                  <c:v>0.822006314213754</c:v>
                </c:pt>
                <c:pt idx="55">
                  <c:v>0.845534734916466</c:v>
                </c:pt>
                <c:pt idx="56">
                  <c:v>0.866458277466788</c:v>
                </c:pt>
                <c:pt idx="57">
                  <c:v>0.884933267954451</c:v>
                </c:pt>
                <c:pt idx="58">
                  <c:v>0.901143926821831</c:v>
                </c:pt>
                <c:pt idx="59">
                  <c:v>0.915289434269265</c:v>
                </c:pt>
                <c:pt idx="60">
                  <c:v>0.927573514638483</c:v>
                </c:pt>
                <c:pt idx="61">
                  <c:v>0.938196533736412</c:v>
                </c:pt>
                <c:pt idx="62">
                  <c:v>0.947349881564698</c:v>
                </c:pt>
                <c:pt idx="63">
                  <c:v>0.955212296950214</c:v>
                </c:pt>
                <c:pt idx="64">
                  <c:v>0.961947752929008</c:v>
                </c:pt>
                <c:pt idx="65">
                  <c:v>0.96770453530155</c:v>
                </c:pt>
                <c:pt idx="66">
                  <c:v>0.972615189049874</c:v>
                </c:pt>
                <c:pt idx="67">
                  <c:v>0.976797061854356</c:v>
                </c:pt>
                <c:pt idx="68">
                  <c:v>0.980353230052311</c:v>
                </c:pt>
                <c:pt idx="69">
                  <c:v>0.983373643892119</c:v>
                </c:pt>
                <c:pt idx="70">
                  <c:v>0.985936372956754</c:v>
                </c:pt>
              </c:numCache>
            </c:numRef>
          </c:yVal>
          <c:smooth val="1"/>
        </c:ser>
        <c:dLbls>
          <c:showLegendKey val="0"/>
          <c:showVal val="0"/>
          <c:showCatName val="0"/>
          <c:showSerName val="0"/>
          <c:showPercent val="0"/>
          <c:showBubbleSize val="0"/>
        </c:dLbls>
        <c:axId val="2128027232"/>
        <c:axId val="2118153744"/>
      </c:scatterChart>
      <c:valAx>
        <c:axId val="2128027232"/>
        <c:scaling>
          <c:orientation val="minMax"/>
          <c:min val="-3.0"/>
        </c:scaling>
        <c:delete val="0"/>
        <c:axPos val="b"/>
        <c:title>
          <c:tx>
            <c:rich>
              <a:bodyPr/>
              <a:lstStyle/>
              <a:p>
                <a:pPr>
                  <a:defRPr sz="1600"/>
                </a:pPr>
                <a:r>
                  <a:rPr lang="en-US" sz="1600" dirty="0" smtClean="0"/>
                  <a:t>Trait</a:t>
                </a:r>
                <a:r>
                  <a:rPr lang="en-US" sz="1600" baseline="0" dirty="0" smtClean="0"/>
                  <a:t> value </a:t>
                </a:r>
                <a:r>
                  <a:rPr lang="en-US" sz="1600" i="1" baseline="0" dirty="0" smtClean="0">
                    <a:sym typeface="Symbol"/>
                  </a:rPr>
                  <a:t></a:t>
                </a:r>
                <a:r>
                  <a:rPr lang="en-US" sz="1600" baseline="0" dirty="0" smtClean="0"/>
                  <a:t>     </a:t>
                </a:r>
                <a:endParaRPr lang="en-US" sz="1600" dirty="0"/>
              </a:p>
            </c:rich>
          </c:tx>
          <c:layout>
            <c:manualLayout>
              <c:xMode val="edge"/>
              <c:yMode val="edge"/>
              <c:x val="0.342344839470824"/>
              <c:y val="0.898312202500111"/>
            </c:manualLayout>
          </c:layout>
          <c:overlay val="0"/>
        </c:title>
        <c:numFmt formatCode="#,##0.0" sourceLinked="0"/>
        <c:majorTickMark val="out"/>
        <c:minorTickMark val="none"/>
        <c:tickLblPos val="nextTo"/>
        <c:txPr>
          <a:bodyPr/>
          <a:lstStyle/>
          <a:p>
            <a:pPr>
              <a:defRPr sz="1600" baseline="0"/>
            </a:pPr>
            <a:endParaRPr lang="en-US"/>
          </a:p>
        </c:txPr>
        <c:crossAx val="2118153744"/>
        <c:crosses val="autoZero"/>
        <c:crossBetween val="midCat"/>
        <c:majorUnit val="0.5"/>
      </c:valAx>
      <c:valAx>
        <c:axId val="2118153744"/>
        <c:scaling>
          <c:orientation val="minMax"/>
          <c:max val="1.0"/>
          <c:min val="0.0"/>
        </c:scaling>
        <c:delete val="0"/>
        <c:axPos val="l"/>
        <c:title>
          <c:tx>
            <c:rich>
              <a:bodyPr rot="-5400000" vert="horz"/>
              <a:lstStyle/>
              <a:p>
                <a:pPr>
                  <a:defRPr/>
                </a:pPr>
                <a:r>
                  <a:rPr lang="en-US" sz="1600" dirty="0" smtClean="0"/>
                  <a:t>Probability of Correct Response</a:t>
                </a:r>
                <a:endParaRPr lang="en-US" sz="1600" dirty="0"/>
              </a:p>
            </c:rich>
          </c:tx>
          <c:overlay val="0"/>
        </c:title>
        <c:numFmt formatCode="#,##0.0" sourceLinked="0"/>
        <c:majorTickMark val="out"/>
        <c:minorTickMark val="none"/>
        <c:tickLblPos val="nextTo"/>
        <c:txPr>
          <a:bodyPr/>
          <a:lstStyle/>
          <a:p>
            <a:pPr>
              <a:defRPr sz="1600" baseline="0"/>
            </a:pPr>
            <a:endParaRPr lang="en-US"/>
          </a:p>
        </c:txPr>
        <c:crossAx val="2128027232"/>
        <c:crosses val="autoZero"/>
        <c:crossBetween val="midCat"/>
        <c:majorUnit val="0.1"/>
      </c:valAx>
      <c:spPr>
        <a:noFill/>
        <a:ln w="25400">
          <a:noFill/>
        </a:ln>
      </c:spPr>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800" b="1" dirty="0"/>
              <a:t>COST NOW COMPARED WITH COST IN 70</a:t>
            </a:r>
          </a:p>
          <a:p>
            <a:pPr>
              <a:defRPr sz="1600"/>
            </a:pPr>
            <a:endParaRPr lang="en-US" sz="1600" dirty="0"/>
          </a:p>
        </c:rich>
      </c:tx>
      <c:layout>
        <c:manualLayout>
          <c:xMode val="edge"/>
          <c:yMode val="edge"/>
          <c:x val="0.20203173466953"/>
          <c:y val="0.0181818678915136"/>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9305630988936"/>
          <c:y val="0.198144414323142"/>
          <c:w val="0.809439894102794"/>
          <c:h val="0.593266982625939"/>
        </c:manualLayout>
      </c:layout>
      <c:scatterChart>
        <c:scatterStyle val="lineMarker"/>
        <c:varyColors val="0"/>
        <c:ser>
          <c:idx val="0"/>
          <c:order val="0"/>
          <c:spPr>
            <a:ln w="25400" cap="rnd">
              <a:noFill/>
              <a:round/>
            </a:ln>
            <a:effectLst/>
          </c:spPr>
          <c:marker>
            <c:symbol val="diamond"/>
            <c:size val="11"/>
            <c:spPr>
              <a:solidFill>
                <a:srgbClr val="C66951"/>
              </a:solidFill>
              <a:ln w="9525">
                <a:solidFill>
                  <a:srgbClr val="C66951"/>
                </a:solidFill>
              </a:ln>
              <a:effectLst/>
            </c:spPr>
          </c:marker>
          <c:xVal>
            <c:numRef>
              <c:f>Sheet1!$A$13:$A$16</c:f>
              <c:numCache>
                <c:formatCode>General</c:formatCode>
                <c:ptCount val="4"/>
                <c:pt idx="0">
                  <c:v>6.0</c:v>
                </c:pt>
                <c:pt idx="1">
                  <c:v>3.0</c:v>
                </c:pt>
                <c:pt idx="2">
                  <c:v>40.0</c:v>
                </c:pt>
                <c:pt idx="3">
                  <c:v>8.0</c:v>
                </c:pt>
              </c:numCache>
            </c:numRef>
          </c:xVal>
          <c:yVal>
            <c:numRef>
              <c:f>Sheet1!$B$13:$B$16</c:f>
              <c:numCache>
                <c:formatCode>General</c:formatCode>
                <c:ptCount val="4"/>
                <c:pt idx="0">
                  <c:v>54.0</c:v>
                </c:pt>
                <c:pt idx="1">
                  <c:v>37.0</c:v>
                </c:pt>
                <c:pt idx="2">
                  <c:v>320.0</c:v>
                </c:pt>
                <c:pt idx="3">
                  <c:v>65.0</c:v>
                </c:pt>
              </c:numCache>
            </c:numRef>
          </c:yVal>
          <c:smooth val="0"/>
        </c:ser>
        <c:dLbls>
          <c:showLegendKey val="0"/>
          <c:showVal val="0"/>
          <c:showCatName val="0"/>
          <c:showSerName val="0"/>
          <c:showPercent val="0"/>
          <c:showBubbleSize val="0"/>
        </c:dLbls>
        <c:axId val="2130599360"/>
        <c:axId val="2130505280"/>
      </c:scatterChart>
      <c:valAx>
        <c:axId val="213059936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1" dirty="0"/>
                  <a:t>Cost1970</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505280"/>
        <c:crosses val="autoZero"/>
        <c:crossBetween val="midCat"/>
      </c:valAx>
      <c:valAx>
        <c:axId val="2130505280"/>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1" dirty="0"/>
                  <a:t>Cost Now</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599360"/>
        <c:crosses val="autoZero"/>
        <c:crossBetween val="midCat"/>
      </c:valAx>
      <c:spPr>
        <a:solidFill>
          <a:srgbClr val="CCD1B9">
            <a:lumMod val="40000"/>
            <a:lumOff val="60000"/>
          </a:srgbClr>
        </a:solidFill>
        <a:ln>
          <a:solidFill>
            <a:schemeClr val="accent1"/>
          </a:solidFill>
        </a:ln>
        <a:effectLst/>
      </c:spPr>
    </c:plotArea>
    <c:plotVisOnly val="1"/>
    <c:dispBlanksAs val="gap"/>
    <c:showDLblsOverMax val="0"/>
  </c:chart>
  <c:spPr>
    <a:solidFill>
      <a:sysClr val="window" lastClr="FFFFFF">
        <a:lumMod val="95000"/>
      </a:sysClr>
    </a:solid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99737532808"/>
          <c:y val="0.0514005540974045"/>
          <c:w val="0.854117672790901"/>
          <c:h val="0.776114756488772"/>
        </c:manualLayout>
      </c:layout>
      <c:barChart>
        <c:barDir val="col"/>
        <c:grouping val="clustered"/>
        <c:varyColors val="0"/>
        <c:ser>
          <c:idx val="1"/>
          <c:order val="0"/>
          <c:tx>
            <c:v>Group 1</c:v>
          </c:tx>
          <c:spPr>
            <a:pattFill prst="ltUpDiag">
              <a:fgClr>
                <a:srgbClr val="FF0000"/>
              </a:fgClr>
              <a:bgClr>
                <a:schemeClr val="bg1"/>
              </a:bgClr>
            </a:pattFill>
            <a:ln>
              <a:solidFill>
                <a:srgbClr val="FF0000"/>
              </a:solidFill>
            </a:ln>
          </c:spPr>
          <c:invertIfNegative val="0"/>
          <c:cat>
            <c:numRef>
              <c:f>corrected20items!$A$2:$A$43</c:f>
              <c:numCache>
                <c:formatCode>General</c:formatCode>
                <c:ptCount val="42"/>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numCache>
            </c:numRef>
          </c:cat>
          <c:val>
            <c:numRef>
              <c:f>corrected20items!$B$2:$B$22</c:f>
              <c:numCache>
                <c:formatCode>0.0</c:formatCode>
                <c:ptCount val="21"/>
                <c:pt idx="0">
                  <c:v>0.1</c:v>
                </c:pt>
                <c:pt idx="1">
                  <c:v>0.2</c:v>
                </c:pt>
                <c:pt idx="2">
                  <c:v>1.2</c:v>
                </c:pt>
                <c:pt idx="3">
                  <c:v>2.1</c:v>
                </c:pt>
                <c:pt idx="4">
                  <c:v>2.7</c:v>
                </c:pt>
                <c:pt idx="5">
                  <c:v>4.6</c:v>
                </c:pt>
                <c:pt idx="6">
                  <c:v>5.5</c:v>
                </c:pt>
                <c:pt idx="7">
                  <c:v>6.800000000000001</c:v>
                </c:pt>
                <c:pt idx="8">
                  <c:v>9.0</c:v>
                </c:pt>
                <c:pt idx="9">
                  <c:v>10.8</c:v>
                </c:pt>
                <c:pt idx="10">
                  <c:v>9.5</c:v>
                </c:pt>
                <c:pt idx="11">
                  <c:v>9.700000000000001</c:v>
                </c:pt>
                <c:pt idx="12">
                  <c:v>7.8</c:v>
                </c:pt>
                <c:pt idx="13">
                  <c:v>7.000000000000001</c:v>
                </c:pt>
                <c:pt idx="14">
                  <c:v>6.800000000000001</c:v>
                </c:pt>
                <c:pt idx="15">
                  <c:v>5.4</c:v>
                </c:pt>
                <c:pt idx="16">
                  <c:v>3.2</c:v>
                </c:pt>
                <c:pt idx="17">
                  <c:v>3.1</c:v>
                </c:pt>
                <c:pt idx="18">
                  <c:v>2.7</c:v>
                </c:pt>
                <c:pt idx="19">
                  <c:v>1.4</c:v>
                </c:pt>
                <c:pt idx="20">
                  <c:v>0.4</c:v>
                </c:pt>
              </c:numCache>
            </c:numRef>
          </c:val>
        </c:ser>
        <c:dLbls>
          <c:showLegendKey val="0"/>
          <c:showVal val="0"/>
          <c:showCatName val="0"/>
          <c:showSerName val="0"/>
          <c:showPercent val="0"/>
          <c:showBubbleSize val="0"/>
        </c:dLbls>
        <c:gapWidth val="0"/>
        <c:overlap val="100"/>
        <c:axId val="2133345056"/>
        <c:axId val="2118641008"/>
      </c:barChart>
      <c:catAx>
        <c:axId val="2133345056"/>
        <c:scaling>
          <c:orientation val="minMax"/>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18641008"/>
        <c:crosses val="autoZero"/>
        <c:auto val="1"/>
        <c:lblAlgn val="ctr"/>
        <c:lblOffset val="100"/>
        <c:noMultiLvlLbl val="0"/>
      </c:catAx>
      <c:valAx>
        <c:axId val="2118641008"/>
        <c:scaling>
          <c:orientation val="minMax"/>
          <c:max val="11.0"/>
        </c:scaling>
        <c:delete val="0"/>
        <c:axPos val="l"/>
        <c:title>
          <c:tx>
            <c:rich>
              <a:bodyPr rot="-5400000" vert="horz"/>
              <a:lstStyle/>
              <a:p>
                <a:pPr>
                  <a:defRPr/>
                </a:pPr>
                <a:r>
                  <a:rPr lang="en-US" dirty="0"/>
                  <a:t>% of Students</a:t>
                </a:r>
              </a:p>
            </c:rich>
          </c:tx>
          <c:overlay val="0"/>
        </c:title>
        <c:numFmt formatCode="#,##0" sourceLinked="0"/>
        <c:majorTickMark val="out"/>
        <c:minorTickMark val="none"/>
        <c:tickLblPos val="nextTo"/>
        <c:crossAx val="2133345056"/>
        <c:crosses val="autoZero"/>
        <c:crossBetween val="between"/>
        <c:majorUnit val="1.0"/>
      </c:valAx>
      <c:spPr>
        <a:noFill/>
        <a:ln w="25400">
          <a:noFill/>
        </a:ln>
      </c:spPr>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99737532808"/>
          <c:y val="0.0514005540974045"/>
          <c:w val="0.854117672790901"/>
          <c:h val="0.776114756488772"/>
        </c:manualLayout>
      </c:layout>
      <c:barChart>
        <c:barDir val="col"/>
        <c:grouping val="clustered"/>
        <c:varyColors val="0"/>
        <c:ser>
          <c:idx val="1"/>
          <c:order val="0"/>
          <c:tx>
            <c:v>Group 1</c:v>
          </c:tx>
          <c:spPr>
            <a:pattFill prst="ltUpDiag">
              <a:fgClr>
                <a:srgbClr val="0070C0"/>
              </a:fgClr>
              <a:bgClr>
                <a:schemeClr val="bg1"/>
              </a:bgClr>
            </a:pattFill>
            <a:ln>
              <a:solidFill>
                <a:srgbClr val="0070C0"/>
              </a:solidFill>
            </a:ln>
          </c:spPr>
          <c:invertIfNegative val="0"/>
          <c:cat>
            <c:numRef>
              <c:f>corrected20items!$A$2:$A$43</c:f>
              <c:numCache>
                <c:formatCode>General</c:formatCode>
                <c:ptCount val="42"/>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numCache>
            </c:numRef>
          </c:cat>
          <c:val>
            <c:numRef>
              <c:f>corrected20items!$H$2:$H$22</c:f>
              <c:numCache>
                <c:formatCode>General</c:formatCode>
                <c:ptCount val="21"/>
                <c:pt idx="0">
                  <c:v>1.0</c:v>
                </c:pt>
                <c:pt idx="1">
                  <c:v>3.5</c:v>
                </c:pt>
                <c:pt idx="2">
                  <c:v>4.399999999999999</c:v>
                </c:pt>
                <c:pt idx="3">
                  <c:v>5.1</c:v>
                </c:pt>
                <c:pt idx="4">
                  <c:v>5.899999999999999</c:v>
                </c:pt>
                <c:pt idx="5">
                  <c:v>7.8</c:v>
                </c:pt>
                <c:pt idx="6">
                  <c:v>8.1</c:v>
                </c:pt>
                <c:pt idx="7">
                  <c:v>9.3</c:v>
                </c:pt>
                <c:pt idx="8">
                  <c:v>8.800000000000002</c:v>
                </c:pt>
                <c:pt idx="9">
                  <c:v>9.0</c:v>
                </c:pt>
                <c:pt idx="10">
                  <c:v>7.8</c:v>
                </c:pt>
                <c:pt idx="11">
                  <c:v>6.9</c:v>
                </c:pt>
                <c:pt idx="12">
                  <c:v>5.1</c:v>
                </c:pt>
                <c:pt idx="13">
                  <c:v>4.100000000000001</c:v>
                </c:pt>
                <c:pt idx="14">
                  <c:v>3.1</c:v>
                </c:pt>
                <c:pt idx="15">
                  <c:v>2.9</c:v>
                </c:pt>
                <c:pt idx="16">
                  <c:v>2.2</c:v>
                </c:pt>
                <c:pt idx="17">
                  <c:v>2.2</c:v>
                </c:pt>
                <c:pt idx="18">
                  <c:v>1.4</c:v>
                </c:pt>
                <c:pt idx="19">
                  <c:v>0.9</c:v>
                </c:pt>
                <c:pt idx="20">
                  <c:v>0.7</c:v>
                </c:pt>
              </c:numCache>
            </c:numRef>
          </c:val>
        </c:ser>
        <c:dLbls>
          <c:showLegendKey val="0"/>
          <c:showVal val="0"/>
          <c:showCatName val="0"/>
          <c:showSerName val="0"/>
          <c:showPercent val="0"/>
          <c:showBubbleSize val="0"/>
        </c:dLbls>
        <c:gapWidth val="0"/>
        <c:overlap val="100"/>
        <c:axId val="-2138199936"/>
        <c:axId val="2037769552"/>
      </c:barChart>
      <c:catAx>
        <c:axId val="-2138199936"/>
        <c:scaling>
          <c:orientation val="minMax"/>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037769552"/>
        <c:crosses val="autoZero"/>
        <c:auto val="1"/>
        <c:lblAlgn val="ctr"/>
        <c:lblOffset val="100"/>
        <c:noMultiLvlLbl val="0"/>
      </c:catAx>
      <c:valAx>
        <c:axId val="2037769552"/>
        <c:scaling>
          <c:orientation val="minMax"/>
          <c:max val="11.0"/>
        </c:scaling>
        <c:delete val="0"/>
        <c:axPos val="l"/>
        <c:title>
          <c:tx>
            <c:rich>
              <a:bodyPr rot="-5400000" vert="horz"/>
              <a:lstStyle/>
              <a:p>
                <a:pPr>
                  <a:defRPr/>
                </a:pPr>
                <a:r>
                  <a:rPr lang="en-US" dirty="0"/>
                  <a:t>% of Students</a:t>
                </a:r>
              </a:p>
            </c:rich>
          </c:tx>
          <c:overlay val="0"/>
        </c:title>
        <c:numFmt formatCode="#,##0" sourceLinked="0"/>
        <c:majorTickMark val="out"/>
        <c:minorTickMark val="none"/>
        <c:tickLblPos val="nextTo"/>
        <c:crossAx val="-2138199936"/>
        <c:crosses val="autoZero"/>
        <c:crossBetween val="between"/>
        <c:majorUnit val="1.0"/>
      </c:valAx>
      <c:spPr>
        <a:noFill/>
        <a:ln w="25400">
          <a:noFill/>
        </a:ln>
      </c:spPr>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99737532808"/>
          <c:y val="0.0514005540974045"/>
          <c:w val="0.854117672790901"/>
          <c:h val="0.776114756488772"/>
        </c:manualLayout>
      </c:layout>
      <c:barChart>
        <c:barDir val="col"/>
        <c:grouping val="clustered"/>
        <c:varyColors val="0"/>
        <c:ser>
          <c:idx val="1"/>
          <c:order val="0"/>
          <c:tx>
            <c:v>Group 1</c:v>
          </c:tx>
          <c:spPr>
            <a:pattFill prst="ltUpDiag">
              <a:fgClr>
                <a:srgbClr val="FF0000"/>
              </a:fgClr>
              <a:bgClr>
                <a:schemeClr val="bg1"/>
              </a:bgClr>
            </a:pattFill>
            <a:ln>
              <a:solidFill>
                <a:srgbClr val="FF0000"/>
              </a:solidFill>
            </a:ln>
          </c:spPr>
          <c:invertIfNegative val="0"/>
          <c:cat>
            <c:numRef>
              <c:f>'Sheet1 (2)'!$A$1:$A$41</c:f>
              <c:numCache>
                <c:formatCode>General</c:formatCode>
                <c:ptCount val="4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numCache>
            </c:numRef>
          </c:cat>
          <c:val>
            <c:numRef>
              <c:f>'Sheet1 (2)'!$B$1:$B$21</c:f>
              <c:numCache>
                <c:formatCode>0.0</c:formatCode>
                <c:ptCount val="21"/>
                <c:pt idx="0">
                  <c:v>0.0</c:v>
                </c:pt>
                <c:pt idx="1">
                  <c:v>0.0</c:v>
                </c:pt>
                <c:pt idx="2">
                  <c:v>0.2</c:v>
                </c:pt>
                <c:pt idx="3">
                  <c:v>0.8</c:v>
                </c:pt>
                <c:pt idx="4">
                  <c:v>1.9</c:v>
                </c:pt>
                <c:pt idx="5">
                  <c:v>3.4</c:v>
                </c:pt>
                <c:pt idx="6">
                  <c:v>6.0</c:v>
                </c:pt>
                <c:pt idx="7">
                  <c:v>6.2</c:v>
                </c:pt>
                <c:pt idx="8">
                  <c:v>8.800000000000002</c:v>
                </c:pt>
                <c:pt idx="9">
                  <c:v>9.8</c:v>
                </c:pt>
                <c:pt idx="10">
                  <c:v>9.8</c:v>
                </c:pt>
                <c:pt idx="11">
                  <c:v>9.8</c:v>
                </c:pt>
                <c:pt idx="12">
                  <c:v>9.200000000000001</c:v>
                </c:pt>
                <c:pt idx="13">
                  <c:v>8.800000000000002</c:v>
                </c:pt>
                <c:pt idx="14">
                  <c:v>7.5</c:v>
                </c:pt>
                <c:pt idx="15">
                  <c:v>6.6</c:v>
                </c:pt>
                <c:pt idx="16">
                  <c:v>4.7</c:v>
                </c:pt>
                <c:pt idx="17">
                  <c:v>4.5</c:v>
                </c:pt>
                <c:pt idx="18">
                  <c:v>1.9</c:v>
                </c:pt>
                <c:pt idx="19">
                  <c:v>0.0</c:v>
                </c:pt>
                <c:pt idx="20">
                  <c:v>0.0</c:v>
                </c:pt>
              </c:numCache>
            </c:numRef>
          </c:val>
        </c:ser>
        <c:dLbls>
          <c:showLegendKey val="0"/>
          <c:showVal val="0"/>
          <c:showCatName val="0"/>
          <c:showSerName val="0"/>
          <c:showPercent val="0"/>
          <c:showBubbleSize val="0"/>
        </c:dLbls>
        <c:gapWidth val="0"/>
        <c:overlap val="100"/>
        <c:axId val="2124880480"/>
        <c:axId val="2124876800"/>
      </c:barChart>
      <c:catAx>
        <c:axId val="2124880480"/>
        <c:scaling>
          <c:orientation val="minMax"/>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24876800"/>
        <c:crosses val="autoZero"/>
        <c:auto val="1"/>
        <c:lblAlgn val="ctr"/>
        <c:lblOffset val="100"/>
        <c:noMultiLvlLbl val="0"/>
      </c:catAx>
      <c:valAx>
        <c:axId val="2124876800"/>
        <c:scaling>
          <c:orientation val="minMax"/>
          <c:max val="10.0"/>
        </c:scaling>
        <c:delete val="0"/>
        <c:axPos val="l"/>
        <c:title>
          <c:tx>
            <c:rich>
              <a:bodyPr rot="-5400000" vert="horz"/>
              <a:lstStyle/>
              <a:p>
                <a:pPr>
                  <a:defRPr/>
                </a:pPr>
                <a:r>
                  <a:rPr lang="en-US" dirty="0"/>
                  <a:t>% of Students</a:t>
                </a:r>
              </a:p>
            </c:rich>
          </c:tx>
          <c:overlay val="0"/>
        </c:title>
        <c:numFmt formatCode="#,##0" sourceLinked="0"/>
        <c:majorTickMark val="out"/>
        <c:minorTickMark val="none"/>
        <c:tickLblPos val="nextTo"/>
        <c:crossAx val="2124880480"/>
        <c:crosses val="autoZero"/>
        <c:crossBetween val="midCat"/>
        <c:majorUnit val="1.0"/>
      </c:valAx>
      <c:spPr>
        <a:noFill/>
        <a:ln w="25400">
          <a:noFill/>
        </a:ln>
      </c:spPr>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318372703412"/>
          <c:y val="0.0384611645766501"/>
          <c:w val="0.854117672790901"/>
          <c:h val="0.776114756488772"/>
        </c:manualLayout>
      </c:layout>
      <c:barChart>
        <c:barDir val="col"/>
        <c:grouping val="clustered"/>
        <c:varyColors val="0"/>
        <c:ser>
          <c:idx val="1"/>
          <c:order val="0"/>
          <c:tx>
            <c:v>Group 1</c:v>
          </c:tx>
          <c:spPr>
            <a:pattFill prst="ltUpDiag">
              <a:fgClr>
                <a:srgbClr val="0070C0"/>
              </a:fgClr>
              <a:bgClr>
                <a:schemeClr val="bg1"/>
              </a:bgClr>
            </a:pattFill>
            <a:ln>
              <a:solidFill>
                <a:srgbClr val="0070C0"/>
              </a:solidFill>
            </a:ln>
          </c:spPr>
          <c:invertIfNegative val="0"/>
          <c:cat>
            <c:numRef>
              <c:f>'Sheet1 (2)'!$A$1:$A$41</c:f>
              <c:numCache>
                <c:formatCode>General</c:formatCode>
                <c:ptCount val="4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numCache>
            </c:numRef>
          </c:cat>
          <c:val>
            <c:numRef>
              <c:f>'Sheet1 (2)'!$F$1:$F$21</c:f>
              <c:numCache>
                <c:formatCode>0.0</c:formatCode>
                <c:ptCount val="21"/>
                <c:pt idx="0">
                  <c:v>0.0</c:v>
                </c:pt>
                <c:pt idx="1">
                  <c:v>1.9</c:v>
                </c:pt>
                <c:pt idx="2">
                  <c:v>4.6</c:v>
                </c:pt>
                <c:pt idx="3">
                  <c:v>6.800000000000001</c:v>
                </c:pt>
                <c:pt idx="4">
                  <c:v>7.8</c:v>
                </c:pt>
                <c:pt idx="5">
                  <c:v>7.199999999999998</c:v>
                </c:pt>
                <c:pt idx="6">
                  <c:v>8.5</c:v>
                </c:pt>
                <c:pt idx="7">
                  <c:v>10.0</c:v>
                </c:pt>
                <c:pt idx="8">
                  <c:v>7.199999999999998</c:v>
                </c:pt>
                <c:pt idx="9">
                  <c:v>6.9</c:v>
                </c:pt>
                <c:pt idx="10">
                  <c:v>6.800000000000001</c:v>
                </c:pt>
                <c:pt idx="11">
                  <c:v>7.000000000000001</c:v>
                </c:pt>
                <c:pt idx="12">
                  <c:v>5.1</c:v>
                </c:pt>
                <c:pt idx="13">
                  <c:v>4.3</c:v>
                </c:pt>
                <c:pt idx="14">
                  <c:v>4.2</c:v>
                </c:pt>
                <c:pt idx="15">
                  <c:v>3.4</c:v>
                </c:pt>
                <c:pt idx="16">
                  <c:v>2.7</c:v>
                </c:pt>
                <c:pt idx="17">
                  <c:v>1.4</c:v>
                </c:pt>
                <c:pt idx="18">
                  <c:v>2.1</c:v>
                </c:pt>
                <c:pt idx="19">
                  <c:v>1.3</c:v>
                </c:pt>
                <c:pt idx="20">
                  <c:v>0.5</c:v>
                </c:pt>
              </c:numCache>
            </c:numRef>
          </c:val>
        </c:ser>
        <c:dLbls>
          <c:showLegendKey val="0"/>
          <c:showVal val="0"/>
          <c:showCatName val="0"/>
          <c:showSerName val="0"/>
          <c:showPercent val="0"/>
          <c:showBubbleSize val="0"/>
        </c:dLbls>
        <c:gapWidth val="0"/>
        <c:overlap val="100"/>
        <c:axId val="2129278352"/>
        <c:axId val="2133083632"/>
      </c:barChart>
      <c:catAx>
        <c:axId val="2129278352"/>
        <c:scaling>
          <c:orientation val="minMax"/>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33083632"/>
        <c:crosses val="autoZero"/>
        <c:auto val="1"/>
        <c:lblAlgn val="ctr"/>
        <c:lblOffset val="100"/>
        <c:noMultiLvlLbl val="0"/>
      </c:catAx>
      <c:valAx>
        <c:axId val="2133083632"/>
        <c:scaling>
          <c:orientation val="minMax"/>
          <c:max val="10.0"/>
        </c:scaling>
        <c:delete val="0"/>
        <c:axPos val="l"/>
        <c:title>
          <c:tx>
            <c:rich>
              <a:bodyPr rot="-5400000" vert="horz"/>
              <a:lstStyle/>
              <a:p>
                <a:pPr>
                  <a:defRPr/>
                </a:pPr>
                <a:r>
                  <a:rPr lang="en-US" dirty="0"/>
                  <a:t>% of Students</a:t>
                </a:r>
              </a:p>
            </c:rich>
          </c:tx>
          <c:overlay val="0"/>
        </c:title>
        <c:numFmt formatCode="#,##0" sourceLinked="0"/>
        <c:majorTickMark val="out"/>
        <c:minorTickMark val="none"/>
        <c:tickLblPos val="nextTo"/>
        <c:crossAx val="2129278352"/>
        <c:crosses val="autoZero"/>
        <c:crossBetween val="between"/>
        <c:majorUnit val="1.0"/>
      </c:valAx>
      <c:spPr>
        <a:noFill/>
        <a:ln w="25400">
          <a:noFill/>
        </a:ln>
      </c:spPr>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986412948381452"/>
          <c:y val="0.0417667986588382"/>
          <c:w val="0.863713473315836"/>
          <c:h val="0.800212160979877"/>
        </c:manualLayout>
      </c:layout>
      <c:lineChart>
        <c:grouping val="standard"/>
        <c:varyColors val="0"/>
        <c:ser>
          <c:idx val="1"/>
          <c:order val="0"/>
          <c:tx>
            <c:v>Form X</c:v>
          </c:tx>
          <c:spPr>
            <a:ln>
              <a:solidFill>
                <a:srgbClr val="FF0000"/>
              </a:solidFill>
            </a:ln>
          </c:spPr>
          <c:marker>
            <c:symbol val="none"/>
          </c:marker>
          <c:cat>
            <c:numRef>
              <c:f>corrected20items!$A$2:$A$43</c:f>
              <c:numCache>
                <c:formatCode>General</c:formatCode>
                <c:ptCount val="42"/>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numCache>
            </c:numRef>
          </c:cat>
          <c:val>
            <c:numRef>
              <c:f>corrected20items!$B$2:$B$22</c:f>
              <c:numCache>
                <c:formatCode>0.0</c:formatCode>
                <c:ptCount val="21"/>
                <c:pt idx="0">
                  <c:v>0.1</c:v>
                </c:pt>
                <c:pt idx="1">
                  <c:v>0.2</c:v>
                </c:pt>
                <c:pt idx="2">
                  <c:v>1.2</c:v>
                </c:pt>
                <c:pt idx="3">
                  <c:v>2.1</c:v>
                </c:pt>
                <c:pt idx="4">
                  <c:v>2.7</c:v>
                </c:pt>
                <c:pt idx="5">
                  <c:v>4.6</c:v>
                </c:pt>
                <c:pt idx="6">
                  <c:v>5.5</c:v>
                </c:pt>
                <c:pt idx="7">
                  <c:v>6.800000000000001</c:v>
                </c:pt>
                <c:pt idx="8">
                  <c:v>9.0</c:v>
                </c:pt>
                <c:pt idx="9">
                  <c:v>10.8</c:v>
                </c:pt>
                <c:pt idx="10">
                  <c:v>9.5</c:v>
                </c:pt>
                <c:pt idx="11">
                  <c:v>9.700000000000001</c:v>
                </c:pt>
                <c:pt idx="12">
                  <c:v>7.8</c:v>
                </c:pt>
                <c:pt idx="13">
                  <c:v>7.000000000000001</c:v>
                </c:pt>
                <c:pt idx="14">
                  <c:v>6.800000000000001</c:v>
                </c:pt>
                <c:pt idx="15">
                  <c:v>5.4</c:v>
                </c:pt>
                <c:pt idx="16">
                  <c:v>3.2</c:v>
                </c:pt>
                <c:pt idx="17">
                  <c:v>3.1</c:v>
                </c:pt>
                <c:pt idx="18">
                  <c:v>2.7</c:v>
                </c:pt>
                <c:pt idx="19">
                  <c:v>1.4</c:v>
                </c:pt>
                <c:pt idx="20">
                  <c:v>0.4</c:v>
                </c:pt>
              </c:numCache>
            </c:numRef>
          </c:val>
          <c:smooth val="0"/>
        </c:ser>
        <c:ser>
          <c:idx val="0"/>
          <c:order val="1"/>
          <c:tx>
            <c:v>Form Y</c:v>
          </c:tx>
          <c:spPr>
            <a:ln>
              <a:solidFill>
                <a:srgbClr val="0070C0"/>
              </a:solidFill>
            </a:ln>
          </c:spPr>
          <c:marker>
            <c:symbol val="none"/>
          </c:marker>
          <c:val>
            <c:numRef>
              <c:f>corrected20items!$H$2:$H$22</c:f>
              <c:numCache>
                <c:formatCode>General</c:formatCode>
                <c:ptCount val="21"/>
                <c:pt idx="0">
                  <c:v>1.0</c:v>
                </c:pt>
                <c:pt idx="1">
                  <c:v>3.5</c:v>
                </c:pt>
                <c:pt idx="2">
                  <c:v>4.399999999999999</c:v>
                </c:pt>
                <c:pt idx="3">
                  <c:v>5.1</c:v>
                </c:pt>
                <c:pt idx="4">
                  <c:v>5.899999999999999</c:v>
                </c:pt>
                <c:pt idx="5">
                  <c:v>7.8</c:v>
                </c:pt>
                <c:pt idx="6">
                  <c:v>8.1</c:v>
                </c:pt>
                <c:pt idx="7">
                  <c:v>9.3</c:v>
                </c:pt>
                <c:pt idx="8">
                  <c:v>8.800000000000002</c:v>
                </c:pt>
                <c:pt idx="9">
                  <c:v>9.0</c:v>
                </c:pt>
                <c:pt idx="10">
                  <c:v>7.8</c:v>
                </c:pt>
                <c:pt idx="11">
                  <c:v>6.9</c:v>
                </c:pt>
                <c:pt idx="12">
                  <c:v>5.1</c:v>
                </c:pt>
                <c:pt idx="13">
                  <c:v>4.100000000000001</c:v>
                </c:pt>
                <c:pt idx="14">
                  <c:v>3.1</c:v>
                </c:pt>
                <c:pt idx="15">
                  <c:v>2.9</c:v>
                </c:pt>
                <c:pt idx="16">
                  <c:v>2.2</c:v>
                </c:pt>
                <c:pt idx="17">
                  <c:v>2.2</c:v>
                </c:pt>
                <c:pt idx="18">
                  <c:v>1.4</c:v>
                </c:pt>
                <c:pt idx="19">
                  <c:v>0.9</c:v>
                </c:pt>
                <c:pt idx="20">
                  <c:v>0.7</c:v>
                </c:pt>
              </c:numCache>
            </c:numRef>
          </c:val>
          <c:smooth val="0"/>
        </c:ser>
        <c:dLbls>
          <c:showLegendKey val="0"/>
          <c:showVal val="0"/>
          <c:showCatName val="0"/>
          <c:showSerName val="0"/>
          <c:showPercent val="0"/>
          <c:showBubbleSize val="0"/>
        </c:dLbls>
        <c:smooth val="0"/>
        <c:axId val="2136330864"/>
        <c:axId val="2136854112"/>
      </c:lineChart>
      <c:catAx>
        <c:axId val="2136330864"/>
        <c:scaling>
          <c:orientation val="minMax"/>
        </c:scaling>
        <c:delete val="0"/>
        <c:axPos val="b"/>
        <c:title>
          <c:tx>
            <c:rich>
              <a:bodyPr/>
              <a:lstStyle/>
              <a:p>
                <a:pPr>
                  <a:defRPr sz="1200"/>
                </a:pPr>
                <a:r>
                  <a:rPr lang="en-US" sz="1200" dirty="0"/>
                  <a:t>Test Score</a:t>
                </a:r>
              </a:p>
            </c:rich>
          </c:tx>
          <c:overlay val="0"/>
        </c:title>
        <c:numFmt formatCode="General" sourceLinked="1"/>
        <c:majorTickMark val="out"/>
        <c:minorTickMark val="none"/>
        <c:tickLblPos val="nextTo"/>
        <c:crossAx val="2136854112"/>
        <c:crosses val="autoZero"/>
        <c:auto val="1"/>
        <c:lblAlgn val="ctr"/>
        <c:lblOffset val="100"/>
        <c:noMultiLvlLbl val="0"/>
      </c:catAx>
      <c:valAx>
        <c:axId val="2136854112"/>
        <c:scaling>
          <c:orientation val="minMax"/>
          <c:max val="11.0"/>
        </c:scaling>
        <c:delete val="0"/>
        <c:axPos val="l"/>
        <c:title>
          <c:tx>
            <c:rich>
              <a:bodyPr rot="-5400000" vert="horz"/>
              <a:lstStyle/>
              <a:p>
                <a:pPr>
                  <a:defRPr sz="1200"/>
                </a:pPr>
                <a:r>
                  <a:rPr lang="en-US" sz="1200" dirty="0"/>
                  <a:t>% of Students</a:t>
                </a:r>
              </a:p>
            </c:rich>
          </c:tx>
          <c:overlay val="0"/>
        </c:title>
        <c:numFmt formatCode="0" sourceLinked="0"/>
        <c:majorTickMark val="out"/>
        <c:minorTickMark val="none"/>
        <c:tickLblPos val="nextTo"/>
        <c:crossAx val="2136330864"/>
        <c:crosses val="autoZero"/>
        <c:crossBetween val="between"/>
        <c:majorUnit val="1.0"/>
      </c:valAx>
    </c:plotArea>
    <c:legend>
      <c:legendPos val="r"/>
      <c:layout>
        <c:manualLayout>
          <c:xMode val="edge"/>
          <c:yMode val="edge"/>
          <c:x val="0.769694006999125"/>
          <c:y val="0.0968383639545057"/>
          <c:w val="0.21086154855643"/>
          <c:h val="0.1674343832021"/>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99737532808"/>
          <c:y val="0.0514005540974045"/>
          <c:w val="0.854117672790901"/>
          <c:h val="0.776114756488772"/>
        </c:manualLayout>
      </c:layout>
      <c:scatterChart>
        <c:scatterStyle val="smoothMarker"/>
        <c:varyColors val="0"/>
        <c:ser>
          <c:idx val="1"/>
          <c:order val="0"/>
          <c:tx>
            <c:v>Group 1</c:v>
          </c:tx>
          <c:spPr>
            <a:ln>
              <a:solidFill>
                <a:srgbClr val="FF0000"/>
              </a:solidFill>
            </a:ln>
          </c:spPr>
          <c:marker>
            <c:symbol val="square"/>
            <c:size val="4"/>
            <c:spPr>
              <a:solidFill>
                <a:srgbClr val="FF0000"/>
              </a:solidFill>
              <a:ln>
                <a:solidFill>
                  <a:srgbClr val="FF0000"/>
                </a:solidFill>
              </a:ln>
            </c:spPr>
          </c:marker>
          <c:xVal>
            <c:numRef>
              <c:f>corrected20items!$A$2:$A$22</c:f>
              <c:numCache>
                <c:formatCode>General</c:formatCode>
                <c:ptCount val="21"/>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numCache>
            </c:numRef>
          </c:xVal>
          <c:yVal>
            <c:numRef>
              <c:f>corrected20items!$C$2:$C$22</c:f>
              <c:numCache>
                <c:formatCode>0.0</c:formatCode>
                <c:ptCount val="21"/>
                <c:pt idx="0">
                  <c:v>0.1</c:v>
                </c:pt>
                <c:pt idx="1">
                  <c:v>0.3</c:v>
                </c:pt>
                <c:pt idx="2">
                  <c:v>1.5</c:v>
                </c:pt>
                <c:pt idx="3">
                  <c:v>3.5</c:v>
                </c:pt>
                <c:pt idx="4">
                  <c:v>6.3</c:v>
                </c:pt>
                <c:pt idx="5">
                  <c:v>10.9</c:v>
                </c:pt>
                <c:pt idx="6">
                  <c:v>16.4</c:v>
                </c:pt>
                <c:pt idx="7">
                  <c:v>23.2</c:v>
                </c:pt>
                <c:pt idx="8">
                  <c:v>32.2</c:v>
                </c:pt>
                <c:pt idx="9">
                  <c:v>43.0</c:v>
                </c:pt>
                <c:pt idx="10">
                  <c:v>52.5</c:v>
                </c:pt>
                <c:pt idx="11">
                  <c:v>62.2</c:v>
                </c:pt>
                <c:pt idx="12">
                  <c:v>69.9</c:v>
                </c:pt>
                <c:pt idx="13">
                  <c:v>76.9</c:v>
                </c:pt>
                <c:pt idx="14">
                  <c:v>83.7</c:v>
                </c:pt>
                <c:pt idx="15">
                  <c:v>89.1</c:v>
                </c:pt>
                <c:pt idx="16">
                  <c:v>92.4</c:v>
                </c:pt>
                <c:pt idx="17">
                  <c:v>95.5</c:v>
                </c:pt>
                <c:pt idx="18">
                  <c:v>98.2</c:v>
                </c:pt>
                <c:pt idx="19">
                  <c:v>99.6</c:v>
                </c:pt>
                <c:pt idx="20">
                  <c:v>100.0</c:v>
                </c:pt>
              </c:numCache>
            </c:numRef>
          </c:yVal>
          <c:smooth val="1"/>
        </c:ser>
        <c:dLbls>
          <c:showLegendKey val="0"/>
          <c:showVal val="0"/>
          <c:showCatName val="0"/>
          <c:showSerName val="0"/>
          <c:showPercent val="0"/>
          <c:showBubbleSize val="0"/>
        </c:dLbls>
        <c:axId val="2132897696"/>
        <c:axId val="2129586720"/>
      </c:scatterChart>
      <c:valAx>
        <c:axId val="2132897696"/>
        <c:scaling>
          <c:orientation val="minMax"/>
          <c:max val="20.0"/>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29586720"/>
        <c:crosses val="autoZero"/>
        <c:crossBetween val="midCat"/>
        <c:majorUnit val="1.0"/>
        <c:minorUnit val="1.0"/>
      </c:valAx>
      <c:valAx>
        <c:axId val="2129586720"/>
        <c:scaling>
          <c:orientation val="minMax"/>
          <c:max val="100.0"/>
          <c:min val="0.0"/>
        </c:scaling>
        <c:delete val="0"/>
        <c:axPos val="l"/>
        <c:title>
          <c:tx>
            <c:rich>
              <a:bodyPr rot="-5400000" vert="horz"/>
              <a:lstStyle/>
              <a:p>
                <a:pPr>
                  <a:defRPr/>
                </a:pPr>
                <a:r>
                  <a:rPr lang="en-US" dirty="0"/>
                  <a:t>Cumulative % of Students</a:t>
                </a:r>
              </a:p>
            </c:rich>
          </c:tx>
          <c:overlay val="0"/>
        </c:title>
        <c:numFmt formatCode="#,##0" sourceLinked="0"/>
        <c:majorTickMark val="out"/>
        <c:minorTickMark val="none"/>
        <c:tickLblPos val="nextTo"/>
        <c:crossAx val="2132897696"/>
        <c:crosses val="autoZero"/>
        <c:crossBetween val="midCat"/>
        <c:majorUnit val="10.0"/>
      </c:valAx>
      <c:spPr>
        <a:noFill/>
        <a:ln w="25400">
          <a:noFill/>
        </a:ln>
      </c:spPr>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099737532808"/>
          <c:y val="0.0514005540974045"/>
          <c:w val="0.854117672790901"/>
          <c:h val="0.776114756488772"/>
        </c:manualLayout>
      </c:layout>
      <c:scatterChart>
        <c:scatterStyle val="smoothMarker"/>
        <c:varyColors val="0"/>
        <c:ser>
          <c:idx val="1"/>
          <c:order val="0"/>
          <c:tx>
            <c:v>Group 1</c:v>
          </c:tx>
          <c:spPr>
            <a:ln>
              <a:solidFill>
                <a:srgbClr val="0070C0"/>
              </a:solidFill>
            </a:ln>
          </c:spPr>
          <c:marker>
            <c:symbol val="square"/>
            <c:size val="4"/>
            <c:spPr>
              <a:solidFill>
                <a:srgbClr val="0070C0"/>
              </a:solidFill>
              <a:ln>
                <a:solidFill>
                  <a:srgbClr val="0070C0"/>
                </a:solidFill>
              </a:ln>
            </c:spPr>
          </c:marker>
          <c:xVal>
            <c:numRef>
              <c:f>corrected20items!$A$2:$A$43</c:f>
              <c:numCache>
                <c:formatCode>General</c:formatCode>
                <c:ptCount val="42"/>
                <c:pt idx="0">
                  <c:v>0.0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numCache>
            </c:numRef>
          </c:xVal>
          <c:yVal>
            <c:numRef>
              <c:f>corrected20items!$I$2:$I$43</c:f>
              <c:numCache>
                <c:formatCode>General</c:formatCode>
                <c:ptCount val="42"/>
                <c:pt idx="0">
                  <c:v>1.0</c:v>
                </c:pt>
                <c:pt idx="1">
                  <c:v>4.5</c:v>
                </c:pt>
                <c:pt idx="2">
                  <c:v>8.9</c:v>
                </c:pt>
                <c:pt idx="3">
                  <c:v>14.0</c:v>
                </c:pt>
                <c:pt idx="4">
                  <c:v>19.9</c:v>
                </c:pt>
                <c:pt idx="5">
                  <c:v>27.7</c:v>
                </c:pt>
                <c:pt idx="6">
                  <c:v>35.80000000000001</c:v>
                </c:pt>
                <c:pt idx="7">
                  <c:v>45.1</c:v>
                </c:pt>
                <c:pt idx="8">
                  <c:v>53.90000000000001</c:v>
                </c:pt>
                <c:pt idx="9">
                  <c:v>62.8</c:v>
                </c:pt>
                <c:pt idx="10">
                  <c:v>70.6</c:v>
                </c:pt>
                <c:pt idx="11">
                  <c:v>77.5</c:v>
                </c:pt>
                <c:pt idx="12">
                  <c:v>82.5</c:v>
                </c:pt>
                <c:pt idx="13">
                  <c:v>86.6</c:v>
                </c:pt>
                <c:pt idx="14">
                  <c:v>89.7</c:v>
                </c:pt>
                <c:pt idx="15">
                  <c:v>92.5</c:v>
                </c:pt>
                <c:pt idx="16">
                  <c:v>94.7</c:v>
                </c:pt>
                <c:pt idx="17">
                  <c:v>96.9</c:v>
                </c:pt>
                <c:pt idx="18">
                  <c:v>98.3</c:v>
                </c:pt>
                <c:pt idx="19">
                  <c:v>99.3</c:v>
                </c:pt>
                <c:pt idx="20">
                  <c:v>100.0</c:v>
                </c:pt>
                <c:pt idx="21" formatCode="0.00">
                  <c:v>100.0</c:v>
                </c:pt>
                <c:pt idx="23">
                  <c:v>100.0</c:v>
                </c:pt>
                <c:pt idx="24">
                  <c:v>450.0</c:v>
                </c:pt>
                <c:pt idx="25">
                  <c:v>890.0</c:v>
                </c:pt>
                <c:pt idx="26">
                  <c:v>1400.0</c:v>
                </c:pt>
                <c:pt idx="27">
                  <c:v>1990.0</c:v>
                </c:pt>
                <c:pt idx="28">
                  <c:v>2770.0</c:v>
                </c:pt>
                <c:pt idx="29">
                  <c:v>358</c:v>
                </c:pt>
                <c:pt idx="30">
                  <c:v>4510.0</c:v>
                </c:pt>
                <c:pt idx="31">
                  <c:v>5390.000000000001</c:v>
                </c:pt>
                <c:pt idx="32">
                  <c:v>6280.0</c:v>
                </c:pt>
                <c:pt idx="33">
                  <c:v>706</c:v>
                </c:pt>
                <c:pt idx="34">
                  <c:v>7750.0</c:v>
                </c:pt>
                <c:pt idx="35">
                  <c:v>8250.0</c:v>
                </c:pt>
                <c:pt idx="36">
                  <c:v>8660.0</c:v>
                </c:pt>
                <c:pt idx="37">
                  <c:v>8970.0</c:v>
                </c:pt>
                <c:pt idx="38">
                  <c:v>9250.0</c:v>
                </c:pt>
                <c:pt idx="39">
                  <c:v>9469.999999999995</c:v>
                </c:pt>
                <c:pt idx="40">
                  <c:v>9690.0</c:v>
                </c:pt>
                <c:pt idx="41">
                  <c:v>9830.0</c:v>
                </c:pt>
              </c:numCache>
            </c:numRef>
          </c:yVal>
          <c:smooth val="1"/>
        </c:ser>
        <c:dLbls>
          <c:showLegendKey val="0"/>
          <c:showVal val="0"/>
          <c:showCatName val="0"/>
          <c:showSerName val="0"/>
          <c:showPercent val="0"/>
          <c:showBubbleSize val="0"/>
        </c:dLbls>
        <c:axId val="2132830512"/>
        <c:axId val="2116170464"/>
      </c:scatterChart>
      <c:valAx>
        <c:axId val="2132830512"/>
        <c:scaling>
          <c:orientation val="minMax"/>
          <c:max val="20.0"/>
        </c:scaling>
        <c:delete val="0"/>
        <c:axPos val="b"/>
        <c:title>
          <c:tx>
            <c:rich>
              <a:bodyPr/>
              <a:lstStyle/>
              <a:p>
                <a:pPr>
                  <a:defRPr/>
                </a:pPr>
                <a:r>
                  <a:rPr lang="en-US" dirty="0"/>
                  <a:t>Test Score</a:t>
                </a:r>
              </a:p>
            </c:rich>
          </c:tx>
          <c:overlay val="0"/>
        </c:title>
        <c:numFmt formatCode="General" sourceLinked="1"/>
        <c:majorTickMark val="out"/>
        <c:minorTickMark val="none"/>
        <c:tickLblPos val="nextTo"/>
        <c:crossAx val="2116170464"/>
        <c:crosses val="autoZero"/>
        <c:crossBetween val="midCat"/>
        <c:majorUnit val="1.0"/>
        <c:minorUnit val="1.0"/>
      </c:valAx>
      <c:valAx>
        <c:axId val="2116170464"/>
        <c:scaling>
          <c:orientation val="minMax"/>
          <c:max val="100.0"/>
          <c:min val="0.0"/>
        </c:scaling>
        <c:delete val="0"/>
        <c:axPos val="l"/>
        <c:title>
          <c:tx>
            <c:rich>
              <a:bodyPr rot="-5400000" vert="horz"/>
              <a:lstStyle/>
              <a:p>
                <a:pPr>
                  <a:defRPr/>
                </a:pPr>
                <a:r>
                  <a:rPr lang="en-US" dirty="0"/>
                  <a:t>Cumulative % of Students</a:t>
                </a:r>
              </a:p>
            </c:rich>
          </c:tx>
          <c:overlay val="0"/>
        </c:title>
        <c:numFmt formatCode="#,##0" sourceLinked="0"/>
        <c:majorTickMark val="out"/>
        <c:minorTickMark val="none"/>
        <c:tickLblPos val="nextTo"/>
        <c:crossAx val="2132830512"/>
        <c:crosses val="autoZero"/>
        <c:crossBetween val="midCat"/>
        <c:majorUnit val="10.0"/>
      </c:valAx>
      <c:spPr>
        <a:noFill/>
        <a:ln w="25400">
          <a:noFill/>
        </a:ln>
      </c:spPr>
    </c:plotArea>
    <c:plotVisOnly val="1"/>
    <c:dispBlanksAs val="gap"/>
    <c:showDLblsOverMax val="0"/>
  </c:chart>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1" Type="http://schemas.openxmlformats.org/officeDocument/2006/relationships/image" Target="../media/image20.wmf"/><Relationship Id="rId2"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 Id="rId2"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 Id="rId2" Type="http://schemas.openxmlformats.org/officeDocument/2006/relationships/image" Target="../media/image28.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1.wmf"/><Relationship Id="rId4" Type="http://schemas.openxmlformats.org/officeDocument/2006/relationships/image" Target="../media/image32.wmf"/><Relationship Id="rId5" Type="http://schemas.openxmlformats.org/officeDocument/2006/relationships/image" Target="../media/image33.wmf"/><Relationship Id="rId1" Type="http://schemas.openxmlformats.org/officeDocument/2006/relationships/image" Target="../media/image29.wmf"/><Relationship Id="rId2"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4.wmf"/><Relationship Id="rId2"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 Id="rId3"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 Id="rId2"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wmf"/><Relationship Id="rId1" Type="http://schemas.openxmlformats.org/officeDocument/2006/relationships/image" Target="../media/image16.wmf"/><Relationship Id="rId2" Type="http://schemas.openxmlformats.org/officeDocument/2006/relationships/image" Target="../media/image17.wmf"/></Relationships>
</file>

<file path=ppt/drawings/drawing1.xml><?xml version="1.0" encoding="utf-8"?>
<c:userShapes xmlns:c="http://schemas.openxmlformats.org/drawingml/2006/chart">
  <cdr:relSizeAnchor xmlns:cdr="http://schemas.openxmlformats.org/drawingml/2006/chartDrawing">
    <cdr:from>
      <cdr:x>0.09412</cdr:x>
      <cdr:y>0.21818</cdr:y>
    </cdr:from>
    <cdr:to>
      <cdr:x>0.95682</cdr:x>
      <cdr:y>0.78182</cdr:y>
    </cdr:to>
    <cdr:cxnSp macro="">
      <cdr:nvCxnSpPr>
        <cdr:cNvPr id="3" name="Straight Connector 2"/>
        <cdr:cNvCxnSpPr/>
      </cdr:nvCxnSpPr>
      <cdr:spPr>
        <a:xfrm xmlns:a="http://schemas.openxmlformats.org/drawingml/2006/main" flipV="1">
          <a:off x="609600" y="914400"/>
          <a:ext cx="5587754" cy="2362200"/>
        </a:xfrm>
        <a:prstGeom xmlns:a="http://schemas.openxmlformats.org/drawingml/2006/main" prst="line">
          <a:avLst/>
        </a:prstGeom>
        <a:ln xmlns:a="http://schemas.openxmlformats.org/drawingml/2006/main" w="317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0.12987</cdr:x>
      <cdr:y>0.20833</cdr:y>
    </cdr:from>
    <cdr:to>
      <cdr:x>0.93506</cdr:x>
      <cdr:y>0.78125</cdr:y>
    </cdr:to>
    <cdr:cxnSp macro="">
      <cdr:nvCxnSpPr>
        <cdr:cNvPr id="3" name="Straight Connector 2"/>
        <cdr:cNvCxnSpPr/>
      </cdr:nvCxnSpPr>
      <cdr:spPr>
        <a:xfrm xmlns:a="http://schemas.openxmlformats.org/drawingml/2006/main" flipV="1">
          <a:off x="761999" y="762000"/>
          <a:ext cx="4724400" cy="2095500"/>
        </a:xfrm>
        <a:prstGeom xmlns:a="http://schemas.openxmlformats.org/drawingml/2006/main" prst="line">
          <a:avLst/>
        </a:prstGeom>
        <a:ln xmlns:a="http://schemas.openxmlformats.org/drawingml/2006/main" w="2222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0.14583</cdr:x>
      <cdr:y>0.09844</cdr:y>
    </cdr:from>
    <cdr:to>
      <cdr:x>0.33125</cdr:x>
      <cdr:y>0.20608</cdr:y>
    </cdr:to>
    <cdr:sp macro="" textlink="">
      <cdr:nvSpPr>
        <cdr:cNvPr id="2" name="TextBox 1"/>
        <cdr:cNvSpPr txBox="1"/>
      </cdr:nvSpPr>
      <cdr:spPr>
        <a:xfrm xmlns:a="http://schemas.openxmlformats.org/drawingml/2006/main">
          <a:off x="645899" y="260184"/>
          <a:ext cx="821249" cy="2845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Form X</a:t>
          </a:r>
        </a:p>
      </cdr:txBody>
    </cdr:sp>
  </cdr:relSizeAnchor>
</c:userShapes>
</file>

<file path=ppt/drawings/drawing4.xml><?xml version="1.0" encoding="utf-8"?>
<c:userShapes xmlns:c="http://schemas.openxmlformats.org/drawingml/2006/chart">
  <cdr:relSizeAnchor xmlns:cdr="http://schemas.openxmlformats.org/drawingml/2006/chartDrawing">
    <cdr:from>
      <cdr:x>0.77195</cdr:x>
      <cdr:y>0.07237</cdr:y>
    </cdr:from>
    <cdr:to>
      <cdr:x>0.95736</cdr:x>
      <cdr:y>0.18001</cdr:y>
    </cdr:to>
    <cdr:sp macro="" textlink="">
      <cdr:nvSpPr>
        <cdr:cNvPr id="2" name="TextBox 1"/>
        <cdr:cNvSpPr txBox="1"/>
      </cdr:nvSpPr>
      <cdr:spPr>
        <a:xfrm xmlns:a="http://schemas.openxmlformats.org/drawingml/2006/main">
          <a:off x="3529340" y="190801"/>
          <a:ext cx="847695" cy="283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b="1" dirty="0"/>
            <a:t>Form Y</a:t>
          </a:r>
        </a:p>
      </cdr:txBody>
    </cdr:sp>
  </cdr:relSizeAnchor>
</c:userShapes>
</file>

<file path=ppt/drawings/drawing5.xml><?xml version="1.0" encoding="utf-8"?>
<c:userShapes xmlns:c="http://schemas.openxmlformats.org/drawingml/2006/chart">
  <cdr:relSizeAnchor xmlns:cdr="http://schemas.openxmlformats.org/drawingml/2006/chartDrawing">
    <cdr:from>
      <cdr:x>0.14815</cdr:x>
      <cdr:y>0.0729</cdr:y>
    </cdr:from>
    <cdr:to>
      <cdr:x>0.39121</cdr:x>
      <cdr:y>0.18054</cdr:y>
    </cdr:to>
    <cdr:sp macro="" textlink="">
      <cdr:nvSpPr>
        <cdr:cNvPr id="2" name="TextBox 1"/>
        <cdr:cNvSpPr txBox="1"/>
      </cdr:nvSpPr>
      <cdr:spPr>
        <a:xfrm xmlns:a="http://schemas.openxmlformats.org/drawingml/2006/main">
          <a:off x="609600" y="185737"/>
          <a:ext cx="1000139" cy="2742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Form X</a:t>
          </a:r>
        </a:p>
      </cdr:txBody>
    </cdr:sp>
  </cdr:relSizeAnchor>
</c:userShapes>
</file>

<file path=ppt/drawings/drawing6.xml><?xml version="1.0" encoding="utf-8"?>
<c:userShapes xmlns:c="http://schemas.openxmlformats.org/drawingml/2006/chart">
  <cdr:relSizeAnchor xmlns:cdr="http://schemas.openxmlformats.org/drawingml/2006/chartDrawing">
    <cdr:from>
      <cdr:x>0.72222</cdr:x>
      <cdr:y>0.09677</cdr:y>
    </cdr:from>
    <cdr:to>
      <cdr:x>0.93379</cdr:x>
      <cdr:y>0.20441</cdr:y>
    </cdr:to>
    <cdr:sp macro="" textlink="">
      <cdr:nvSpPr>
        <cdr:cNvPr id="2" name="TextBox 1"/>
        <cdr:cNvSpPr txBox="1"/>
      </cdr:nvSpPr>
      <cdr:spPr>
        <a:xfrm xmlns:a="http://schemas.openxmlformats.org/drawingml/2006/main">
          <a:off x="2971800" y="228600"/>
          <a:ext cx="870576" cy="2542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b="1" dirty="0"/>
            <a:t>Form Y</a:t>
          </a:r>
        </a:p>
      </cdr:txBody>
    </cdr:sp>
  </cdr:relSizeAnchor>
</c:userShapes>
</file>

<file path=ppt/drawings/drawing7.xml><?xml version="1.0" encoding="utf-8"?>
<c:userShapes xmlns:c="http://schemas.openxmlformats.org/drawingml/2006/chart">
  <cdr:relSizeAnchor xmlns:cdr="http://schemas.openxmlformats.org/drawingml/2006/chartDrawing">
    <cdr:from>
      <cdr:x>0.14583</cdr:x>
      <cdr:y>0.11285</cdr:y>
    </cdr:from>
    <cdr:to>
      <cdr:x>0.33125</cdr:x>
      <cdr:y>0.22049</cdr:y>
    </cdr:to>
    <cdr:sp macro="" textlink="">
      <cdr:nvSpPr>
        <cdr:cNvPr id="2" name="TextBox 1"/>
        <cdr:cNvSpPr txBox="1"/>
      </cdr:nvSpPr>
      <cdr:spPr>
        <a:xfrm xmlns:a="http://schemas.openxmlformats.org/drawingml/2006/main">
          <a:off x="666750" y="309563"/>
          <a:ext cx="8477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Form X</a:t>
          </a:r>
        </a:p>
      </cdr:txBody>
    </cdr:sp>
  </cdr:relSizeAnchor>
</c:userShapes>
</file>

<file path=ppt/drawings/drawing8.xml><?xml version="1.0" encoding="utf-8"?>
<c:userShapes xmlns:c="http://schemas.openxmlformats.org/drawingml/2006/chart">
  <cdr:relSizeAnchor xmlns:cdr="http://schemas.openxmlformats.org/drawingml/2006/chartDrawing">
    <cdr:from>
      <cdr:x>0.14583</cdr:x>
      <cdr:y>0.11285</cdr:y>
    </cdr:from>
    <cdr:to>
      <cdr:x>0.33125</cdr:x>
      <cdr:y>0.22049</cdr:y>
    </cdr:to>
    <cdr:sp macro="" textlink="">
      <cdr:nvSpPr>
        <cdr:cNvPr id="2" name="TextBox 1"/>
        <cdr:cNvSpPr txBox="1"/>
      </cdr:nvSpPr>
      <cdr:spPr>
        <a:xfrm xmlns:a="http://schemas.openxmlformats.org/drawingml/2006/main">
          <a:off x="666750" y="309563"/>
          <a:ext cx="8477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a:t>Form Y</a:t>
          </a:r>
        </a:p>
      </cdr:txBody>
    </cdr:sp>
  </cdr:relSizeAnchor>
</c:userShapes>
</file>

<file path=ppt/drawings/drawing9.xml><?xml version="1.0" encoding="utf-8"?>
<c:userShapes xmlns:c="http://schemas.openxmlformats.org/drawingml/2006/chart">
  <cdr:relSizeAnchor xmlns:cdr="http://schemas.openxmlformats.org/drawingml/2006/chartDrawing">
    <cdr:from>
      <cdr:x>0.43434</cdr:x>
      <cdr:y>0.44068</cdr:y>
    </cdr:from>
    <cdr:to>
      <cdr:x>0.56133</cdr:x>
      <cdr:y>0.44068</cdr:y>
    </cdr:to>
    <cdr:cxnSp macro="">
      <cdr:nvCxnSpPr>
        <cdr:cNvPr id="5" name="Straight Connector 4"/>
        <cdr:cNvCxnSpPr/>
      </cdr:nvCxnSpPr>
      <cdr:spPr>
        <a:xfrm xmlns:a="http://schemas.openxmlformats.org/drawingml/2006/main">
          <a:off x="3276600" y="1981200"/>
          <a:ext cx="957987" cy="0"/>
        </a:xfrm>
        <a:prstGeom xmlns:a="http://schemas.openxmlformats.org/drawingml/2006/main" prst="line">
          <a:avLst/>
        </a:prstGeom>
        <a:ln xmlns:a="http://schemas.openxmlformats.org/drawingml/2006/main" w="28575">
          <a:solidFill>
            <a:srgbClr val="FF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0.56566</cdr:x>
      <cdr:y>0.44068</cdr:y>
    </cdr:from>
    <cdr:to>
      <cdr:x>0.56566</cdr:x>
      <cdr:y>0.83051</cdr:y>
    </cdr:to>
    <cdr:cxnSp macro="">
      <cdr:nvCxnSpPr>
        <cdr:cNvPr id="6" name="Straight Connector 5"/>
        <cdr:cNvCxnSpPr/>
      </cdr:nvCxnSpPr>
      <cdr:spPr>
        <a:xfrm xmlns:a="http://schemas.openxmlformats.org/drawingml/2006/main">
          <a:off x="4267200" y="1981200"/>
          <a:ext cx="0" cy="1752600"/>
        </a:xfrm>
        <a:prstGeom xmlns:a="http://schemas.openxmlformats.org/drawingml/2006/main" prst="line">
          <a:avLst/>
        </a:prstGeom>
        <a:ln xmlns:a="http://schemas.openxmlformats.org/drawingml/2006/main" w="28575">
          <a:solidFill>
            <a:srgbClr val="FF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0.45098</cdr:x>
      <cdr:y>0.11135</cdr:y>
    </cdr:from>
    <cdr:to>
      <cdr:x>0.6934</cdr:x>
      <cdr:y>0.7324</cdr:y>
    </cdr:to>
    <cdr:cxnSp macro="">
      <cdr:nvCxnSpPr>
        <cdr:cNvPr id="11" name="Straight Connector 10"/>
        <cdr:cNvCxnSpPr/>
      </cdr:nvCxnSpPr>
      <cdr:spPr>
        <a:xfrm xmlns:a="http://schemas.openxmlformats.org/drawingml/2006/main" flipV="1">
          <a:off x="3505200" y="543051"/>
          <a:ext cx="1884218" cy="3028697"/>
        </a:xfrm>
        <a:prstGeom xmlns:a="http://schemas.openxmlformats.org/drawingml/2006/main" prst="line">
          <a:avLst/>
        </a:prstGeom>
        <a:ln xmlns:a="http://schemas.openxmlformats.org/drawingml/2006/main" w="28575">
          <a:solidFill>
            <a:srgbClr val="00B05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0.64637</cdr:x>
      <cdr:y>0.54688</cdr:y>
    </cdr:from>
    <cdr:to>
      <cdr:x>1</cdr:x>
      <cdr:y>0.83051</cdr:y>
    </cdr:to>
    <cdr:sp macro="" textlink="">
      <cdr:nvSpPr>
        <cdr:cNvPr id="14" name="TextBox 13"/>
        <cdr:cNvSpPr txBox="1"/>
      </cdr:nvSpPr>
      <cdr:spPr>
        <a:xfrm xmlns:a="http://schemas.openxmlformats.org/drawingml/2006/main">
          <a:off x="4876086" y="2458662"/>
          <a:ext cx="2667714" cy="12751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t>Difficulty </a:t>
          </a:r>
          <a:r>
            <a:rPr lang="en-US" sz="1800" i="1" dirty="0" smtClean="0"/>
            <a:t>b </a:t>
          </a:r>
          <a:r>
            <a:rPr lang="en-US" sz="1800" dirty="0" smtClean="0"/>
            <a:t>is the trait value at which the probability of a correct response is .5 </a:t>
          </a:r>
        </a:p>
        <a:p xmlns:a="http://schemas.openxmlformats.org/drawingml/2006/main">
          <a:r>
            <a:rPr lang="en-US" sz="2400" dirty="0" smtClean="0"/>
            <a:t>   </a:t>
          </a:r>
          <a:endParaRPr lang="en-US" sz="2400" dirty="0"/>
        </a:p>
      </cdr:txBody>
    </cdr:sp>
  </cdr:relSizeAnchor>
  <cdr:relSizeAnchor xmlns:cdr="http://schemas.openxmlformats.org/drawingml/2006/chartDrawing">
    <cdr:from>
      <cdr:x>0.57843</cdr:x>
      <cdr:y>0.6875</cdr:y>
    </cdr:from>
    <cdr:to>
      <cdr:x>0.64126</cdr:x>
      <cdr:y>0.8125</cdr:y>
    </cdr:to>
    <cdr:cxnSp macro="">
      <cdr:nvCxnSpPr>
        <cdr:cNvPr id="19" name="Straight Arrow Connector 18"/>
        <cdr:cNvCxnSpPr/>
      </cdr:nvCxnSpPr>
      <cdr:spPr>
        <a:xfrm xmlns:a="http://schemas.openxmlformats.org/drawingml/2006/main" flipH="1">
          <a:off x="4495800" y="3352800"/>
          <a:ext cx="488334" cy="609600"/>
        </a:xfrm>
        <a:prstGeom xmlns:a="http://schemas.openxmlformats.org/drawingml/2006/main" prst="straightConnector1">
          <a:avLst/>
        </a:prstGeom>
        <a:ln xmlns:a="http://schemas.openxmlformats.org/drawingml/2006/main" w="28575">
          <a:solidFill>
            <a:srgbClr val="FF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D5A6BAC-8F58-481A-B076-E5258C3F98B0}" type="datetimeFigureOut">
              <a:rPr lang="en-US" smtClean="0"/>
              <a:t>11/19/15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3144B9C-DFD6-442B-AF30-37A94CD9EAE6}" type="slidenum">
              <a:rPr lang="en-US" smtClean="0"/>
              <a:t>‹#›</a:t>
            </a:fld>
            <a:endParaRPr lang="en-US"/>
          </a:p>
        </p:txBody>
      </p:sp>
    </p:spTree>
    <p:extLst>
      <p:ext uri="{BB962C8B-B14F-4D97-AF65-F5344CB8AC3E}">
        <p14:creationId xmlns:p14="http://schemas.microsoft.com/office/powerpoint/2010/main" val="204429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696A250-2E15-4F33-978D-E4836148DA0D}" type="datetimeFigureOut">
              <a:rPr lang="en-US" smtClean="0"/>
              <a:t>11/19/15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2F63CD4-5580-4F67-B134-69E96D8CDAE8}" type="slidenum">
              <a:rPr lang="en-US" smtClean="0"/>
              <a:t>‹#›</a:t>
            </a:fld>
            <a:endParaRPr lang="en-US"/>
          </a:p>
        </p:txBody>
      </p:sp>
    </p:spTree>
    <p:extLst>
      <p:ext uri="{BB962C8B-B14F-4D97-AF65-F5344CB8AC3E}">
        <p14:creationId xmlns:p14="http://schemas.microsoft.com/office/powerpoint/2010/main" val="298783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FFFF99"/>
                </a:solidFill>
                <a:latin typeface="Book Antiqua" panose="02040602050305030304" pitchFamily="18" charset="0"/>
              </a:defRPr>
            </a:lvl1pPr>
            <a:lvl2pPr marL="742950" indent="-285750" eaLnBrk="0" hangingPunct="0">
              <a:defRPr sz="3200" b="1">
                <a:solidFill>
                  <a:srgbClr val="FFFF99"/>
                </a:solidFill>
                <a:latin typeface="Book Antiqua" panose="02040602050305030304" pitchFamily="18" charset="0"/>
              </a:defRPr>
            </a:lvl2pPr>
            <a:lvl3pPr marL="1143000" indent="-228600" eaLnBrk="0" hangingPunct="0">
              <a:defRPr sz="3200" b="1">
                <a:solidFill>
                  <a:srgbClr val="FFFF99"/>
                </a:solidFill>
                <a:latin typeface="Book Antiqua" panose="02040602050305030304" pitchFamily="18" charset="0"/>
              </a:defRPr>
            </a:lvl3pPr>
            <a:lvl4pPr marL="1600200" indent="-228600" eaLnBrk="0" hangingPunct="0">
              <a:defRPr sz="3200" b="1">
                <a:solidFill>
                  <a:srgbClr val="FFFF99"/>
                </a:solidFill>
                <a:latin typeface="Book Antiqua" panose="02040602050305030304" pitchFamily="18" charset="0"/>
              </a:defRPr>
            </a:lvl4pPr>
            <a:lvl5pPr marL="2057400" indent="-228600" eaLnBrk="0" hangingPunct="0">
              <a:defRPr sz="3200" b="1">
                <a:solidFill>
                  <a:srgbClr val="FFFF99"/>
                </a:solidFill>
                <a:latin typeface="Book Antiqua" panose="02040602050305030304" pitchFamily="18" charset="0"/>
              </a:defRPr>
            </a:lvl5pPr>
            <a:lvl6pPr marL="2514600" indent="-228600" eaLnBrk="0" fontAlgn="base" hangingPunct="0">
              <a:spcBef>
                <a:spcPct val="0"/>
              </a:spcBef>
              <a:spcAft>
                <a:spcPct val="0"/>
              </a:spcAft>
              <a:defRPr sz="3200" b="1">
                <a:solidFill>
                  <a:srgbClr val="FFFF99"/>
                </a:solidFill>
                <a:latin typeface="Book Antiqua" panose="02040602050305030304" pitchFamily="18" charset="0"/>
              </a:defRPr>
            </a:lvl6pPr>
            <a:lvl7pPr marL="2971800" indent="-228600" eaLnBrk="0" fontAlgn="base" hangingPunct="0">
              <a:spcBef>
                <a:spcPct val="0"/>
              </a:spcBef>
              <a:spcAft>
                <a:spcPct val="0"/>
              </a:spcAft>
              <a:defRPr sz="3200" b="1">
                <a:solidFill>
                  <a:srgbClr val="FFFF99"/>
                </a:solidFill>
                <a:latin typeface="Book Antiqua" panose="02040602050305030304" pitchFamily="18" charset="0"/>
              </a:defRPr>
            </a:lvl7pPr>
            <a:lvl8pPr marL="3429000" indent="-228600" eaLnBrk="0" fontAlgn="base" hangingPunct="0">
              <a:spcBef>
                <a:spcPct val="0"/>
              </a:spcBef>
              <a:spcAft>
                <a:spcPct val="0"/>
              </a:spcAft>
              <a:defRPr sz="3200" b="1">
                <a:solidFill>
                  <a:srgbClr val="FFFF99"/>
                </a:solidFill>
                <a:latin typeface="Book Antiqua" panose="02040602050305030304" pitchFamily="18" charset="0"/>
              </a:defRPr>
            </a:lvl8pPr>
            <a:lvl9pPr marL="3886200" indent="-228600" eaLnBrk="0" fontAlgn="base" hangingPunct="0">
              <a:spcBef>
                <a:spcPct val="0"/>
              </a:spcBef>
              <a:spcAft>
                <a:spcPct val="0"/>
              </a:spcAft>
              <a:defRPr sz="3200" b="1">
                <a:solidFill>
                  <a:srgbClr val="FFFF99"/>
                </a:solidFill>
                <a:latin typeface="Book Antiqua" panose="02040602050305030304" pitchFamily="18" charset="0"/>
              </a:defRPr>
            </a:lvl9pPr>
          </a:lstStyle>
          <a:p>
            <a:pPr eaLnBrk="1" hangingPunct="1"/>
            <a:fld id="{58E46A10-B625-4BDA-BF49-ED7EE9C72CE8}" type="slidenum">
              <a:rPr lang="en-US" altLang="en-US" sz="1200" b="0">
                <a:solidFill>
                  <a:schemeClr val="tx1"/>
                </a:solidFill>
                <a:latin typeface="Arial" panose="020B0604020202020204" pitchFamily="34" charset="0"/>
              </a:rPr>
              <a:pPr eaLnBrk="1" hangingPunct="1"/>
              <a:t>2</a:t>
            </a:fld>
            <a:endParaRPr lang="en-US" altLang="en-US" sz="12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452085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FFFF99"/>
                </a:solidFill>
                <a:latin typeface="Book Antiqua" panose="02040602050305030304" pitchFamily="18" charset="0"/>
              </a:defRPr>
            </a:lvl1pPr>
            <a:lvl2pPr marL="742950" indent="-285750" eaLnBrk="0" hangingPunct="0">
              <a:defRPr sz="3200" b="1">
                <a:solidFill>
                  <a:srgbClr val="FFFF99"/>
                </a:solidFill>
                <a:latin typeface="Book Antiqua" panose="02040602050305030304" pitchFamily="18" charset="0"/>
              </a:defRPr>
            </a:lvl2pPr>
            <a:lvl3pPr marL="1143000" indent="-228600" eaLnBrk="0" hangingPunct="0">
              <a:defRPr sz="3200" b="1">
                <a:solidFill>
                  <a:srgbClr val="FFFF99"/>
                </a:solidFill>
                <a:latin typeface="Book Antiqua" panose="02040602050305030304" pitchFamily="18" charset="0"/>
              </a:defRPr>
            </a:lvl3pPr>
            <a:lvl4pPr marL="1600200" indent="-228600" eaLnBrk="0" hangingPunct="0">
              <a:defRPr sz="3200" b="1">
                <a:solidFill>
                  <a:srgbClr val="FFFF99"/>
                </a:solidFill>
                <a:latin typeface="Book Antiqua" panose="02040602050305030304" pitchFamily="18" charset="0"/>
              </a:defRPr>
            </a:lvl4pPr>
            <a:lvl5pPr marL="2057400" indent="-228600" eaLnBrk="0" hangingPunct="0">
              <a:defRPr sz="3200" b="1">
                <a:solidFill>
                  <a:srgbClr val="FFFF99"/>
                </a:solidFill>
                <a:latin typeface="Book Antiqua" panose="02040602050305030304" pitchFamily="18" charset="0"/>
              </a:defRPr>
            </a:lvl5pPr>
            <a:lvl6pPr marL="2514600" indent="-228600" eaLnBrk="0" fontAlgn="base" hangingPunct="0">
              <a:spcBef>
                <a:spcPct val="0"/>
              </a:spcBef>
              <a:spcAft>
                <a:spcPct val="0"/>
              </a:spcAft>
              <a:defRPr sz="3200" b="1">
                <a:solidFill>
                  <a:srgbClr val="FFFF99"/>
                </a:solidFill>
                <a:latin typeface="Book Antiqua" panose="02040602050305030304" pitchFamily="18" charset="0"/>
              </a:defRPr>
            </a:lvl6pPr>
            <a:lvl7pPr marL="2971800" indent="-228600" eaLnBrk="0" fontAlgn="base" hangingPunct="0">
              <a:spcBef>
                <a:spcPct val="0"/>
              </a:spcBef>
              <a:spcAft>
                <a:spcPct val="0"/>
              </a:spcAft>
              <a:defRPr sz="3200" b="1">
                <a:solidFill>
                  <a:srgbClr val="FFFF99"/>
                </a:solidFill>
                <a:latin typeface="Book Antiqua" panose="02040602050305030304" pitchFamily="18" charset="0"/>
              </a:defRPr>
            </a:lvl7pPr>
            <a:lvl8pPr marL="3429000" indent="-228600" eaLnBrk="0" fontAlgn="base" hangingPunct="0">
              <a:spcBef>
                <a:spcPct val="0"/>
              </a:spcBef>
              <a:spcAft>
                <a:spcPct val="0"/>
              </a:spcAft>
              <a:defRPr sz="3200" b="1">
                <a:solidFill>
                  <a:srgbClr val="FFFF99"/>
                </a:solidFill>
                <a:latin typeface="Book Antiqua" panose="02040602050305030304" pitchFamily="18" charset="0"/>
              </a:defRPr>
            </a:lvl8pPr>
            <a:lvl9pPr marL="3886200" indent="-228600" eaLnBrk="0" fontAlgn="base" hangingPunct="0">
              <a:spcBef>
                <a:spcPct val="0"/>
              </a:spcBef>
              <a:spcAft>
                <a:spcPct val="0"/>
              </a:spcAft>
              <a:defRPr sz="3200" b="1">
                <a:solidFill>
                  <a:srgbClr val="FFFF99"/>
                </a:solidFill>
                <a:latin typeface="Book Antiqua" panose="02040602050305030304" pitchFamily="18" charset="0"/>
              </a:defRPr>
            </a:lvl9pPr>
          </a:lstStyle>
          <a:p>
            <a:pPr eaLnBrk="1" hangingPunct="1"/>
            <a:fld id="{58E46A10-B625-4BDA-BF49-ED7EE9C72CE8}" type="slidenum">
              <a:rPr lang="en-US" altLang="en-US" sz="1200" b="0">
                <a:solidFill>
                  <a:schemeClr val="tx1"/>
                </a:solidFill>
                <a:latin typeface="Arial" panose="020B0604020202020204" pitchFamily="34" charset="0"/>
              </a:rPr>
              <a:pPr eaLnBrk="1" hangingPunct="1"/>
              <a:t>3</a:t>
            </a:fld>
            <a:endParaRPr lang="en-US" altLang="en-US" sz="12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118143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FFFF99"/>
                </a:solidFill>
                <a:latin typeface="Book Antiqua" panose="02040602050305030304" pitchFamily="18" charset="0"/>
              </a:defRPr>
            </a:lvl1pPr>
            <a:lvl2pPr marL="742950" indent="-285750" eaLnBrk="0" hangingPunct="0">
              <a:defRPr sz="3200" b="1">
                <a:solidFill>
                  <a:srgbClr val="FFFF99"/>
                </a:solidFill>
                <a:latin typeface="Book Antiqua" panose="02040602050305030304" pitchFamily="18" charset="0"/>
              </a:defRPr>
            </a:lvl2pPr>
            <a:lvl3pPr marL="1143000" indent="-228600" eaLnBrk="0" hangingPunct="0">
              <a:defRPr sz="3200" b="1">
                <a:solidFill>
                  <a:srgbClr val="FFFF99"/>
                </a:solidFill>
                <a:latin typeface="Book Antiqua" panose="02040602050305030304" pitchFamily="18" charset="0"/>
              </a:defRPr>
            </a:lvl3pPr>
            <a:lvl4pPr marL="1600200" indent="-228600" eaLnBrk="0" hangingPunct="0">
              <a:defRPr sz="3200" b="1">
                <a:solidFill>
                  <a:srgbClr val="FFFF99"/>
                </a:solidFill>
                <a:latin typeface="Book Antiqua" panose="02040602050305030304" pitchFamily="18" charset="0"/>
              </a:defRPr>
            </a:lvl4pPr>
            <a:lvl5pPr marL="2057400" indent="-228600" eaLnBrk="0" hangingPunct="0">
              <a:defRPr sz="3200" b="1">
                <a:solidFill>
                  <a:srgbClr val="FFFF99"/>
                </a:solidFill>
                <a:latin typeface="Book Antiqua" panose="02040602050305030304" pitchFamily="18" charset="0"/>
              </a:defRPr>
            </a:lvl5pPr>
            <a:lvl6pPr marL="2514600" indent="-228600" eaLnBrk="0" fontAlgn="base" hangingPunct="0">
              <a:spcBef>
                <a:spcPct val="0"/>
              </a:spcBef>
              <a:spcAft>
                <a:spcPct val="0"/>
              </a:spcAft>
              <a:defRPr sz="3200" b="1">
                <a:solidFill>
                  <a:srgbClr val="FFFF99"/>
                </a:solidFill>
                <a:latin typeface="Book Antiqua" panose="02040602050305030304" pitchFamily="18" charset="0"/>
              </a:defRPr>
            </a:lvl6pPr>
            <a:lvl7pPr marL="2971800" indent="-228600" eaLnBrk="0" fontAlgn="base" hangingPunct="0">
              <a:spcBef>
                <a:spcPct val="0"/>
              </a:spcBef>
              <a:spcAft>
                <a:spcPct val="0"/>
              </a:spcAft>
              <a:defRPr sz="3200" b="1">
                <a:solidFill>
                  <a:srgbClr val="FFFF99"/>
                </a:solidFill>
                <a:latin typeface="Book Antiqua" panose="02040602050305030304" pitchFamily="18" charset="0"/>
              </a:defRPr>
            </a:lvl7pPr>
            <a:lvl8pPr marL="3429000" indent="-228600" eaLnBrk="0" fontAlgn="base" hangingPunct="0">
              <a:spcBef>
                <a:spcPct val="0"/>
              </a:spcBef>
              <a:spcAft>
                <a:spcPct val="0"/>
              </a:spcAft>
              <a:defRPr sz="3200" b="1">
                <a:solidFill>
                  <a:srgbClr val="FFFF99"/>
                </a:solidFill>
                <a:latin typeface="Book Antiqua" panose="02040602050305030304" pitchFamily="18" charset="0"/>
              </a:defRPr>
            </a:lvl8pPr>
            <a:lvl9pPr marL="3886200" indent="-228600" eaLnBrk="0" fontAlgn="base" hangingPunct="0">
              <a:spcBef>
                <a:spcPct val="0"/>
              </a:spcBef>
              <a:spcAft>
                <a:spcPct val="0"/>
              </a:spcAft>
              <a:defRPr sz="3200" b="1">
                <a:solidFill>
                  <a:srgbClr val="FFFF99"/>
                </a:solidFill>
                <a:latin typeface="Book Antiqua" panose="02040602050305030304" pitchFamily="18" charset="0"/>
              </a:defRPr>
            </a:lvl9pPr>
          </a:lstStyle>
          <a:p>
            <a:pPr eaLnBrk="1" hangingPunct="1"/>
            <a:fld id="{58E46A10-B625-4BDA-BF49-ED7EE9C72CE8}" type="slidenum">
              <a:rPr lang="en-US" altLang="en-US" sz="1200" b="0">
                <a:solidFill>
                  <a:schemeClr val="tx1"/>
                </a:solidFill>
                <a:latin typeface="Arial" panose="020B0604020202020204" pitchFamily="34" charset="0"/>
              </a:rPr>
              <a:pPr eaLnBrk="1" hangingPunct="1"/>
              <a:t>4</a:t>
            </a:fld>
            <a:endParaRPr lang="en-US" altLang="en-US" sz="12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2269702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FFFF99"/>
                </a:solidFill>
                <a:latin typeface="Book Antiqua" panose="02040602050305030304" pitchFamily="18" charset="0"/>
              </a:defRPr>
            </a:lvl1pPr>
            <a:lvl2pPr marL="742950" indent="-285750" eaLnBrk="0" hangingPunct="0">
              <a:defRPr sz="3200" b="1">
                <a:solidFill>
                  <a:srgbClr val="FFFF99"/>
                </a:solidFill>
                <a:latin typeface="Book Antiqua" panose="02040602050305030304" pitchFamily="18" charset="0"/>
              </a:defRPr>
            </a:lvl2pPr>
            <a:lvl3pPr marL="1143000" indent="-228600" eaLnBrk="0" hangingPunct="0">
              <a:defRPr sz="3200" b="1">
                <a:solidFill>
                  <a:srgbClr val="FFFF99"/>
                </a:solidFill>
                <a:latin typeface="Book Antiqua" panose="02040602050305030304" pitchFamily="18" charset="0"/>
              </a:defRPr>
            </a:lvl3pPr>
            <a:lvl4pPr marL="1600200" indent="-228600" eaLnBrk="0" hangingPunct="0">
              <a:defRPr sz="3200" b="1">
                <a:solidFill>
                  <a:srgbClr val="FFFF99"/>
                </a:solidFill>
                <a:latin typeface="Book Antiqua" panose="02040602050305030304" pitchFamily="18" charset="0"/>
              </a:defRPr>
            </a:lvl4pPr>
            <a:lvl5pPr marL="2057400" indent="-228600" eaLnBrk="0" hangingPunct="0">
              <a:defRPr sz="3200" b="1">
                <a:solidFill>
                  <a:srgbClr val="FFFF99"/>
                </a:solidFill>
                <a:latin typeface="Book Antiqua" panose="02040602050305030304" pitchFamily="18" charset="0"/>
              </a:defRPr>
            </a:lvl5pPr>
            <a:lvl6pPr marL="2514600" indent="-228600" eaLnBrk="0" fontAlgn="base" hangingPunct="0">
              <a:spcBef>
                <a:spcPct val="0"/>
              </a:spcBef>
              <a:spcAft>
                <a:spcPct val="0"/>
              </a:spcAft>
              <a:defRPr sz="3200" b="1">
                <a:solidFill>
                  <a:srgbClr val="FFFF99"/>
                </a:solidFill>
                <a:latin typeface="Book Antiqua" panose="02040602050305030304" pitchFamily="18" charset="0"/>
              </a:defRPr>
            </a:lvl6pPr>
            <a:lvl7pPr marL="2971800" indent="-228600" eaLnBrk="0" fontAlgn="base" hangingPunct="0">
              <a:spcBef>
                <a:spcPct val="0"/>
              </a:spcBef>
              <a:spcAft>
                <a:spcPct val="0"/>
              </a:spcAft>
              <a:defRPr sz="3200" b="1">
                <a:solidFill>
                  <a:srgbClr val="FFFF99"/>
                </a:solidFill>
                <a:latin typeface="Book Antiqua" panose="02040602050305030304" pitchFamily="18" charset="0"/>
              </a:defRPr>
            </a:lvl7pPr>
            <a:lvl8pPr marL="3429000" indent="-228600" eaLnBrk="0" fontAlgn="base" hangingPunct="0">
              <a:spcBef>
                <a:spcPct val="0"/>
              </a:spcBef>
              <a:spcAft>
                <a:spcPct val="0"/>
              </a:spcAft>
              <a:defRPr sz="3200" b="1">
                <a:solidFill>
                  <a:srgbClr val="FFFF99"/>
                </a:solidFill>
                <a:latin typeface="Book Antiqua" panose="02040602050305030304" pitchFamily="18" charset="0"/>
              </a:defRPr>
            </a:lvl8pPr>
            <a:lvl9pPr marL="3886200" indent="-228600" eaLnBrk="0" fontAlgn="base" hangingPunct="0">
              <a:spcBef>
                <a:spcPct val="0"/>
              </a:spcBef>
              <a:spcAft>
                <a:spcPct val="0"/>
              </a:spcAft>
              <a:defRPr sz="3200" b="1">
                <a:solidFill>
                  <a:srgbClr val="FFFF99"/>
                </a:solidFill>
                <a:latin typeface="Book Antiqua" panose="02040602050305030304" pitchFamily="18" charset="0"/>
              </a:defRPr>
            </a:lvl9pPr>
          </a:lstStyle>
          <a:p>
            <a:pPr eaLnBrk="1" hangingPunct="1"/>
            <a:fld id="{58E46A10-B625-4BDA-BF49-ED7EE9C72CE8}" type="slidenum">
              <a:rPr lang="en-US" altLang="en-US" sz="1200" b="0">
                <a:solidFill>
                  <a:schemeClr val="tx1"/>
                </a:solidFill>
                <a:latin typeface="Arial" panose="020B0604020202020204" pitchFamily="34" charset="0"/>
              </a:rPr>
              <a:pPr eaLnBrk="1" hangingPunct="1"/>
              <a:t>5</a:t>
            </a:fld>
            <a:endParaRPr lang="en-US" altLang="en-US" sz="12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1654987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rgbClr val="FFFF99"/>
                </a:solidFill>
                <a:latin typeface="Book Antiqua" panose="02040602050305030304" pitchFamily="18" charset="0"/>
              </a:defRPr>
            </a:lvl1pPr>
            <a:lvl2pPr marL="742950" indent="-285750" eaLnBrk="0" hangingPunct="0">
              <a:defRPr sz="3200" b="1">
                <a:solidFill>
                  <a:srgbClr val="FFFF99"/>
                </a:solidFill>
                <a:latin typeface="Book Antiqua" panose="02040602050305030304" pitchFamily="18" charset="0"/>
              </a:defRPr>
            </a:lvl2pPr>
            <a:lvl3pPr marL="1143000" indent="-228600" eaLnBrk="0" hangingPunct="0">
              <a:defRPr sz="3200" b="1">
                <a:solidFill>
                  <a:srgbClr val="FFFF99"/>
                </a:solidFill>
                <a:latin typeface="Book Antiqua" panose="02040602050305030304" pitchFamily="18" charset="0"/>
              </a:defRPr>
            </a:lvl3pPr>
            <a:lvl4pPr marL="1600200" indent="-228600" eaLnBrk="0" hangingPunct="0">
              <a:defRPr sz="3200" b="1">
                <a:solidFill>
                  <a:srgbClr val="FFFF99"/>
                </a:solidFill>
                <a:latin typeface="Book Antiqua" panose="02040602050305030304" pitchFamily="18" charset="0"/>
              </a:defRPr>
            </a:lvl4pPr>
            <a:lvl5pPr marL="2057400" indent="-228600" eaLnBrk="0" hangingPunct="0">
              <a:defRPr sz="3200" b="1">
                <a:solidFill>
                  <a:srgbClr val="FFFF99"/>
                </a:solidFill>
                <a:latin typeface="Book Antiqua" panose="02040602050305030304" pitchFamily="18" charset="0"/>
              </a:defRPr>
            </a:lvl5pPr>
            <a:lvl6pPr marL="2514600" indent="-228600" eaLnBrk="0" fontAlgn="base" hangingPunct="0">
              <a:spcBef>
                <a:spcPct val="0"/>
              </a:spcBef>
              <a:spcAft>
                <a:spcPct val="0"/>
              </a:spcAft>
              <a:defRPr sz="3200" b="1">
                <a:solidFill>
                  <a:srgbClr val="FFFF99"/>
                </a:solidFill>
                <a:latin typeface="Book Antiqua" panose="02040602050305030304" pitchFamily="18" charset="0"/>
              </a:defRPr>
            </a:lvl6pPr>
            <a:lvl7pPr marL="2971800" indent="-228600" eaLnBrk="0" fontAlgn="base" hangingPunct="0">
              <a:spcBef>
                <a:spcPct val="0"/>
              </a:spcBef>
              <a:spcAft>
                <a:spcPct val="0"/>
              </a:spcAft>
              <a:defRPr sz="3200" b="1">
                <a:solidFill>
                  <a:srgbClr val="FFFF99"/>
                </a:solidFill>
                <a:latin typeface="Book Antiqua" panose="02040602050305030304" pitchFamily="18" charset="0"/>
              </a:defRPr>
            </a:lvl7pPr>
            <a:lvl8pPr marL="3429000" indent="-228600" eaLnBrk="0" fontAlgn="base" hangingPunct="0">
              <a:spcBef>
                <a:spcPct val="0"/>
              </a:spcBef>
              <a:spcAft>
                <a:spcPct val="0"/>
              </a:spcAft>
              <a:defRPr sz="3200" b="1">
                <a:solidFill>
                  <a:srgbClr val="FFFF99"/>
                </a:solidFill>
                <a:latin typeface="Book Antiqua" panose="02040602050305030304" pitchFamily="18" charset="0"/>
              </a:defRPr>
            </a:lvl8pPr>
            <a:lvl9pPr marL="3886200" indent="-228600" eaLnBrk="0" fontAlgn="base" hangingPunct="0">
              <a:spcBef>
                <a:spcPct val="0"/>
              </a:spcBef>
              <a:spcAft>
                <a:spcPct val="0"/>
              </a:spcAft>
              <a:defRPr sz="3200" b="1">
                <a:solidFill>
                  <a:srgbClr val="FFFF99"/>
                </a:solidFill>
                <a:latin typeface="Book Antiqua" panose="02040602050305030304" pitchFamily="18" charset="0"/>
              </a:defRPr>
            </a:lvl9pPr>
          </a:lstStyle>
          <a:p>
            <a:pPr eaLnBrk="1" hangingPunct="1"/>
            <a:fld id="{58E46A10-B625-4BDA-BF49-ED7EE9C72CE8}" type="slidenum">
              <a:rPr lang="en-US" altLang="en-US" sz="1200" b="0">
                <a:solidFill>
                  <a:schemeClr val="tx1"/>
                </a:solidFill>
                <a:latin typeface="Arial" panose="020B0604020202020204" pitchFamily="34" charset="0"/>
              </a:rPr>
              <a:pPr eaLnBrk="1" hangingPunct="1"/>
              <a:t>6</a:t>
            </a:fld>
            <a:endParaRPr lang="en-US" altLang="en-US" sz="1200" b="0" dirty="0">
              <a:solidFill>
                <a:schemeClr val="tx1"/>
              </a:solidFill>
              <a:latin typeface="Arial" panose="020B0604020202020204" pitchFamily="34" charset="0"/>
            </a:endParaRPr>
          </a:p>
        </p:txBody>
      </p:sp>
    </p:spTree>
    <p:extLst>
      <p:ext uri="{BB962C8B-B14F-4D97-AF65-F5344CB8AC3E}">
        <p14:creationId xmlns:p14="http://schemas.microsoft.com/office/powerpoint/2010/main" val="3003220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F63CD4-5580-4F67-B134-69E96D8CDAE8}" type="slidenum">
              <a:rPr lang="en-US" smtClean="0"/>
              <a:t>14</a:t>
            </a:fld>
            <a:endParaRPr lang="en-US" dirty="0"/>
          </a:p>
        </p:txBody>
      </p:sp>
    </p:spTree>
    <p:extLst>
      <p:ext uri="{BB962C8B-B14F-4D97-AF65-F5344CB8AC3E}">
        <p14:creationId xmlns:p14="http://schemas.microsoft.com/office/powerpoint/2010/main" val="144258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04C1662-125A-498E-A0D9-F748F3F6FD55}" type="datetimeFigureOut">
              <a:rPr lang="en-US" smtClean="0"/>
              <a:t>11/19/15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67B303F-F44A-4A71-9D16-5122065C7EA7}"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4C1662-125A-498E-A0D9-F748F3F6FD55}" type="datetimeFigureOut">
              <a:rPr lang="en-US" smtClean="0"/>
              <a:t>11/19/15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B303F-F44A-4A71-9D16-5122065C7E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4C1662-125A-498E-A0D9-F748F3F6FD55}" type="datetimeFigureOut">
              <a:rPr lang="en-US" smtClean="0"/>
              <a:t>11/19/15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67B303F-F44A-4A71-9D16-5122065C7E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4C1662-125A-498E-A0D9-F748F3F6FD55}" type="datetimeFigureOut">
              <a:rPr lang="en-US" smtClean="0"/>
              <a:t>11/19/15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7B303F-F44A-4A71-9D16-5122065C7EA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04C1662-125A-498E-A0D9-F748F3F6FD55}" type="datetimeFigureOut">
              <a:rPr lang="en-US" smtClean="0"/>
              <a:t>11/19/15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67B303F-F44A-4A71-9D16-5122065C7EA7}"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4C1662-125A-498E-A0D9-F748F3F6FD55}" type="datetimeFigureOut">
              <a:rPr lang="en-US" smtClean="0"/>
              <a:t>11/19/15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7B303F-F44A-4A71-9D16-5122065C7EA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4C1662-125A-498E-A0D9-F748F3F6FD55}" type="datetimeFigureOut">
              <a:rPr lang="en-US" smtClean="0"/>
              <a:t>11/19/15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7B303F-F44A-4A71-9D16-5122065C7EA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4C1662-125A-498E-A0D9-F748F3F6FD55}" type="datetimeFigureOut">
              <a:rPr lang="en-US" smtClean="0"/>
              <a:t>11/19/15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7B303F-F44A-4A71-9D16-5122065C7EA7}"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04C1662-125A-498E-A0D9-F748F3F6FD55}" type="datetimeFigureOut">
              <a:rPr lang="en-US" smtClean="0"/>
              <a:t>11/19/15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7B303F-F44A-4A71-9D16-5122065C7E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C1662-125A-498E-A0D9-F748F3F6FD55}" type="datetimeFigureOut">
              <a:rPr lang="en-US" smtClean="0"/>
              <a:t>11/19/15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67B303F-F44A-4A71-9D16-5122065C7EA7}"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C1662-125A-498E-A0D9-F748F3F6FD55}" type="datetimeFigureOut">
              <a:rPr lang="en-US" smtClean="0"/>
              <a:t>11/19/15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7B303F-F44A-4A71-9D16-5122065C7EA7}"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04C1662-125A-498E-A0D9-F748F3F6FD55}" type="datetimeFigureOut">
              <a:rPr lang="en-US" smtClean="0"/>
              <a:t>11/19/15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67B303F-F44A-4A71-9D16-5122065C7E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image" Target="../media/image27.wmf"/><Relationship Id="rId5" Type="http://schemas.openxmlformats.org/officeDocument/2006/relationships/oleObject" Target="../embeddings/oleObject28.bin"/><Relationship Id="rId6" Type="http://schemas.openxmlformats.org/officeDocument/2006/relationships/image" Target="../media/image28.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1" Type="http://schemas.openxmlformats.org/officeDocument/2006/relationships/oleObject" Target="../embeddings/oleObject33.bin"/><Relationship Id="rId12" Type="http://schemas.openxmlformats.org/officeDocument/2006/relationships/image" Target="../media/image33.wmf"/><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oleObject" Target="../embeddings/oleObject29.bin"/><Relationship Id="rId4" Type="http://schemas.openxmlformats.org/officeDocument/2006/relationships/image" Target="../media/image29.wmf"/><Relationship Id="rId5" Type="http://schemas.openxmlformats.org/officeDocument/2006/relationships/oleObject" Target="../embeddings/oleObject30.bin"/><Relationship Id="rId6" Type="http://schemas.openxmlformats.org/officeDocument/2006/relationships/image" Target="../media/image30.wmf"/><Relationship Id="rId7" Type="http://schemas.openxmlformats.org/officeDocument/2006/relationships/oleObject" Target="../embeddings/oleObject31.bin"/><Relationship Id="rId8" Type="http://schemas.openxmlformats.org/officeDocument/2006/relationships/image" Target="../media/image31.wmf"/><Relationship Id="rId9" Type="http://schemas.openxmlformats.org/officeDocument/2006/relationships/oleObject" Target="../embeddings/oleObject32.bin"/><Relationship Id="rId10" Type="http://schemas.openxmlformats.org/officeDocument/2006/relationships/image" Target="../media/image32.wmf"/></Relationships>
</file>

<file path=ppt/slides/_rels/slide108.xml.rels><?xml version="1.0" encoding="UTF-8" standalone="yes"?>
<Relationships xmlns="http://schemas.openxmlformats.org/package/2006/relationships"><Relationship Id="rId3" Type="http://schemas.openxmlformats.org/officeDocument/2006/relationships/oleObject" Target="../embeddings/oleObject34.bin"/><Relationship Id="rId4" Type="http://schemas.openxmlformats.org/officeDocument/2006/relationships/image" Target="../media/image34.wmf"/><Relationship Id="rId5" Type="http://schemas.openxmlformats.org/officeDocument/2006/relationships/oleObject" Target="../embeddings/oleObject35.bin"/><Relationship Id="rId6" Type="http://schemas.openxmlformats.org/officeDocument/2006/relationships/image" Target="../media/image35.w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image" Target="../media/image36.wmf"/><Relationship Id="rId5" Type="http://schemas.openxmlformats.org/officeDocument/2006/relationships/oleObject" Target="../embeddings/oleObject37.bin"/><Relationship Id="rId6" Type="http://schemas.openxmlformats.org/officeDocument/2006/relationships/image" Target="../media/image37.wmf"/><Relationship Id="rId7" Type="http://schemas.openxmlformats.org/officeDocument/2006/relationships/oleObject" Target="../embeddings/oleObject38.bin"/><Relationship Id="rId8" Type="http://schemas.openxmlformats.org/officeDocument/2006/relationships/image" Target="../media/image38.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chart" Target="../charts/char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wmf"/><Relationship Id="rId5" Type="http://schemas.openxmlformats.org/officeDocument/2006/relationships/oleObject" Target="../embeddings/oleObject3.bin"/><Relationship Id="rId6" Type="http://schemas.openxmlformats.org/officeDocument/2006/relationships/image" Target="../media/image5.wmf"/><Relationship Id="rId7" Type="http://schemas.openxmlformats.org/officeDocument/2006/relationships/oleObject" Target="../embeddings/oleObject4.bin"/><Relationship Id="rId8"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7.wmf"/><Relationship Id="rId5" Type="http://schemas.openxmlformats.org/officeDocument/2006/relationships/oleObject" Target="../embeddings/oleObject6.bin"/><Relationship Id="rId6" Type="http://schemas.openxmlformats.org/officeDocument/2006/relationships/image" Target="../media/image8.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9.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0.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1.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 Id="rId3" Type="http://schemas.openxmlformats.org/officeDocument/2006/relationships/chart" Target="../charts/char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 Id="rId3" Type="http://schemas.openxmlformats.org/officeDocument/2006/relationships/chart" Target="../charts/chart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2.wmf"/><Relationship Id="rId5" Type="http://schemas.openxmlformats.org/officeDocument/2006/relationships/oleObject" Target="../embeddings/oleObject11.bin"/><Relationship Id="rId6" Type="http://schemas.openxmlformats.org/officeDocument/2006/relationships/image" Target="../media/image13.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93.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4.wmf"/><Relationship Id="rId5" Type="http://schemas.openxmlformats.org/officeDocument/2006/relationships/oleObject" Target="../embeddings/oleObject13.bin"/><Relationship Id="rId6" Type="http://schemas.openxmlformats.org/officeDocument/2006/relationships/image" Target="../media/image13.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15.wmf"/><Relationship Id="rId5" Type="http://schemas.openxmlformats.org/officeDocument/2006/relationships/oleObject" Target="../embeddings/oleObject15.bin"/><Relationship Id="rId6" Type="http://schemas.openxmlformats.org/officeDocument/2006/relationships/image" Target="../media/image13.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16.wmf"/><Relationship Id="rId5" Type="http://schemas.openxmlformats.org/officeDocument/2006/relationships/oleObject" Target="../embeddings/oleObject17.bin"/><Relationship Id="rId6" Type="http://schemas.openxmlformats.org/officeDocument/2006/relationships/image" Target="../media/image17.wmf"/><Relationship Id="rId7" Type="http://schemas.openxmlformats.org/officeDocument/2006/relationships/oleObject" Target="../embeddings/oleObject18.bin"/><Relationship Id="rId8" Type="http://schemas.openxmlformats.org/officeDocument/2006/relationships/image" Target="../media/image18.wmf"/><Relationship Id="rId9" Type="http://schemas.openxmlformats.org/officeDocument/2006/relationships/oleObject" Target="../embeddings/oleObject19.bin"/><Relationship Id="rId10" Type="http://schemas.openxmlformats.org/officeDocument/2006/relationships/image" Target="../media/image19.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image" Target="../media/image20.wmf"/><Relationship Id="rId5" Type="http://schemas.openxmlformats.org/officeDocument/2006/relationships/oleObject" Target="../embeddings/oleObject21.bin"/><Relationship Id="rId6" Type="http://schemas.openxmlformats.org/officeDocument/2006/relationships/image" Target="../media/image21.wmf"/><Relationship Id="rId7" Type="http://schemas.openxmlformats.org/officeDocument/2006/relationships/oleObject" Target="../embeddings/oleObject22.bin"/><Relationship Id="rId8" Type="http://schemas.openxmlformats.org/officeDocument/2006/relationships/image" Target="../media/image22.wmf"/><Relationship Id="rId9" Type="http://schemas.openxmlformats.org/officeDocument/2006/relationships/oleObject" Target="../embeddings/oleObject23.bin"/><Relationship Id="rId10" Type="http://schemas.openxmlformats.org/officeDocument/2006/relationships/image" Target="../media/image23.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24.bin"/><Relationship Id="rId4" Type="http://schemas.openxmlformats.org/officeDocument/2006/relationships/image" Target="../media/image24.wmf"/><Relationship Id="rId5" Type="http://schemas.openxmlformats.org/officeDocument/2006/relationships/oleObject" Target="../embeddings/oleObject25.bin"/><Relationship Id="rId6" Type="http://schemas.openxmlformats.org/officeDocument/2006/relationships/image" Target="../media/image2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26.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5B30DB00-4F8E-4B9F-9CEB-0AF00475C5A6}" type="slidenum">
              <a:rPr lang="en-US" smtClean="0"/>
              <a:t>1</a:t>
            </a:fld>
            <a:endParaRPr lang="en-US" dirty="0"/>
          </a:p>
        </p:txBody>
      </p:sp>
      <p:sp>
        <p:nvSpPr>
          <p:cNvPr id="2" name="Title 1"/>
          <p:cNvSpPr>
            <a:spLocks noGrp="1"/>
          </p:cNvSpPr>
          <p:nvPr>
            <p:ph type="title"/>
          </p:nvPr>
        </p:nvSpPr>
        <p:spPr>
          <a:xfrm>
            <a:off x="228600" y="2133600"/>
            <a:ext cx="6400800" cy="1679575"/>
          </a:xfrm>
        </p:spPr>
        <p:txBody>
          <a:bodyPr>
            <a:normAutofit/>
          </a:bodyPr>
          <a:lstStyle/>
          <a:p>
            <a:pPr algn="ctr"/>
            <a:r>
              <a:rPr lang="en-US" dirty="0" smtClean="0"/>
              <a:t>Linking and Equating of test scores</a:t>
            </a:r>
            <a:endParaRPr lang="en-US" dirty="0"/>
          </a:p>
        </p:txBody>
      </p:sp>
      <p:sp>
        <p:nvSpPr>
          <p:cNvPr id="3" name="TextBox 2"/>
          <p:cNvSpPr txBox="1"/>
          <p:nvPr/>
        </p:nvSpPr>
        <p:spPr>
          <a:xfrm>
            <a:off x="1371600" y="4419600"/>
            <a:ext cx="3886200" cy="830997"/>
          </a:xfrm>
          <a:prstGeom prst="rect">
            <a:avLst/>
          </a:prstGeom>
          <a:noFill/>
        </p:spPr>
        <p:txBody>
          <a:bodyPr wrap="square" rtlCol="0">
            <a:spAutoFit/>
          </a:bodyPr>
          <a:lstStyle/>
          <a:p>
            <a:pPr algn="ctr"/>
            <a:r>
              <a:rPr lang="en-US" sz="2400" b="1" dirty="0" smtClean="0">
                <a:solidFill>
                  <a:schemeClr val="bg1"/>
                </a:solidFill>
              </a:rPr>
              <a:t>Hariharan Swaminathan</a:t>
            </a:r>
          </a:p>
          <a:p>
            <a:pPr algn="ctr"/>
            <a:r>
              <a:rPr lang="en-US" sz="2400" b="1" dirty="0" smtClean="0">
                <a:solidFill>
                  <a:schemeClr val="bg1"/>
                </a:solidFill>
              </a:rPr>
              <a:t>University of Connecticut</a:t>
            </a:r>
            <a:endParaRPr lang="en-US" sz="2400" b="1" dirty="0">
              <a:solidFill>
                <a:schemeClr val="bg1"/>
              </a:solidFill>
            </a:endParaRPr>
          </a:p>
        </p:txBody>
      </p:sp>
    </p:spTree>
    <p:extLst>
      <p:ext uri="{BB962C8B-B14F-4D97-AF65-F5344CB8AC3E}">
        <p14:creationId xmlns:p14="http://schemas.microsoft.com/office/powerpoint/2010/main" val="3696706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Autofit/>
          </a:bodyPr>
          <a:lstStyle/>
          <a:p>
            <a:pPr marL="231775" indent="-231775">
              <a:spcBef>
                <a:spcPts val="1800"/>
              </a:spcBef>
              <a:buFont typeface="Arial" panose="020B0604020202020204" pitchFamily="34" charset="0"/>
              <a:buChar char="•"/>
            </a:pPr>
            <a:r>
              <a:rPr lang="en-US" sz="2400" dirty="0" smtClean="0"/>
              <a:t>To avoid these problems, different test forms are constructed to the same specifications.</a:t>
            </a:r>
          </a:p>
          <a:p>
            <a:pPr marL="231775" indent="-231775">
              <a:spcBef>
                <a:spcPts val="1800"/>
              </a:spcBef>
              <a:buFont typeface="Arial" panose="020B0604020202020204" pitchFamily="34" charset="0"/>
              <a:buChar char="•"/>
            </a:pPr>
            <a:r>
              <a:rPr lang="en-US" sz="2400" dirty="0" smtClean="0"/>
              <a:t>The different test forms are intended to measure the same skills and be of similar difficulty and discrimination.</a:t>
            </a:r>
          </a:p>
          <a:p>
            <a:pPr marL="231775" indent="-231775">
              <a:spcBef>
                <a:spcPts val="1800"/>
              </a:spcBef>
              <a:buFont typeface="Arial" panose="020B0604020202020204" pitchFamily="34" charset="0"/>
              <a:buChar char="•"/>
            </a:pPr>
            <a:r>
              <a:rPr lang="en-US" sz="2400" dirty="0" smtClean="0"/>
              <a:t>Tests that measure the same construct, have the same mean, variance, reliability, and correlations with other tests are said to be “parallel”.</a:t>
            </a:r>
          </a:p>
          <a:p>
            <a:pPr marL="45720" indent="0">
              <a:buNone/>
            </a:pPr>
            <a:endParaRPr lang="en-US" sz="2800" dirty="0" smtClean="0"/>
          </a:p>
        </p:txBody>
      </p:sp>
      <p:sp>
        <p:nvSpPr>
          <p:cNvPr id="2" name="Title 1"/>
          <p:cNvSpPr>
            <a:spLocks noGrp="1"/>
          </p:cNvSpPr>
          <p:nvPr>
            <p:ph type="title"/>
          </p:nvPr>
        </p:nvSpPr>
        <p:spPr/>
        <p:txBody>
          <a:bodyPr>
            <a:normAutofit/>
          </a:bodyPr>
          <a:lstStyle/>
          <a:p>
            <a:r>
              <a:rPr lang="en-US" sz="3200" b="1" dirty="0" smtClean="0"/>
              <a:t>The Context of Equating</a:t>
            </a:r>
            <a:endParaRPr lang="en-US" sz="3200" b="1" dirty="0"/>
          </a:p>
        </p:txBody>
      </p:sp>
    </p:spTree>
    <p:extLst>
      <p:ext uri="{BB962C8B-B14F-4D97-AF65-F5344CB8AC3E}">
        <p14:creationId xmlns:p14="http://schemas.microsoft.com/office/powerpoint/2010/main" val="236098309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82000" cy="50292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For the NEAT design, there are two general sets of methods:</a:t>
            </a:r>
          </a:p>
          <a:p>
            <a:pPr marL="457200" lvl="1" indent="-225425">
              <a:spcBef>
                <a:spcPts val="1200"/>
              </a:spcBef>
              <a:buFont typeface="Arial" panose="020B0604020202020204" pitchFamily="34" charset="0"/>
              <a:buChar char="•"/>
              <a:tabLst>
                <a:tab pos="346075" algn="l"/>
                <a:tab pos="914400" algn="l"/>
              </a:tabLst>
            </a:pPr>
            <a:r>
              <a:rPr lang="en-US" sz="2400" b="1" dirty="0" smtClean="0"/>
              <a:t>Calibration methods</a:t>
            </a:r>
          </a:p>
          <a:p>
            <a:pPr marL="688975" lvl="3" indent="-231775">
              <a:spcBef>
                <a:spcPts val="1200"/>
              </a:spcBef>
              <a:buFontTx/>
              <a:buChar char="-"/>
              <a:tabLst>
                <a:tab pos="341313" algn="l"/>
                <a:tab pos="688975" algn="l"/>
                <a:tab pos="914400" algn="l"/>
                <a:tab pos="1144588" algn="l"/>
              </a:tabLst>
            </a:pPr>
            <a:r>
              <a:rPr lang="en-US" sz="2400" dirty="0" smtClean="0"/>
              <a:t>Concurrent Calibration</a:t>
            </a:r>
          </a:p>
          <a:p>
            <a:pPr marL="688975" lvl="3" indent="-231775">
              <a:spcBef>
                <a:spcPts val="600"/>
              </a:spcBef>
              <a:buFontTx/>
              <a:buChar char="-"/>
              <a:tabLst>
                <a:tab pos="341313" algn="l"/>
                <a:tab pos="688975" algn="l"/>
                <a:tab pos="914400" algn="l"/>
                <a:tab pos="1144588" algn="l"/>
              </a:tabLst>
            </a:pPr>
            <a:r>
              <a:rPr lang="en-US" sz="2400" dirty="0" smtClean="0"/>
              <a:t>Fixed Item Parameter Calibration</a:t>
            </a:r>
          </a:p>
          <a:p>
            <a:pPr marL="457200" lvl="1" indent="-225425">
              <a:spcBef>
                <a:spcPts val="1200"/>
              </a:spcBef>
              <a:buFont typeface="Arial" panose="020B0604020202020204" pitchFamily="34" charset="0"/>
              <a:buChar char="•"/>
              <a:tabLst>
                <a:tab pos="346075" algn="l"/>
                <a:tab pos="914400" algn="l"/>
              </a:tabLst>
            </a:pPr>
            <a:r>
              <a:rPr lang="en-US" sz="2400" b="1" dirty="0" smtClean="0"/>
              <a:t>Transformation methods</a:t>
            </a:r>
          </a:p>
          <a:p>
            <a:pPr marL="0" indent="457200">
              <a:spcBef>
                <a:spcPts val="1200"/>
              </a:spcBef>
              <a:buNone/>
              <a:tabLst>
                <a:tab pos="346075" algn="l"/>
                <a:tab pos="573088" algn="l"/>
                <a:tab pos="688975" algn="l"/>
                <a:tab pos="914400" algn="l"/>
                <a:tab pos="1144588" algn="l"/>
              </a:tabLst>
            </a:pPr>
            <a:r>
              <a:rPr lang="en-US" sz="2400" dirty="0" smtClean="0"/>
              <a:t>-		Mean </a:t>
            </a:r>
            <a:r>
              <a:rPr lang="en-US" sz="2400" dirty="0"/>
              <a:t>and sigma approach (and variations)</a:t>
            </a:r>
          </a:p>
          <a:p>
            <a:pPr marL="0" indent="457200">
              <a:spcBef>
                <a:spcPts val="600"/>
              </a:spcBef>
              <a:buNone/>
              <a:tabLst>
                <a:tab pos="346075" algn="l"/>
                <a:tab pos="573088" algn="l"/>
                <a:tab pos="688975" algn="l"/>
                <a:tab pos="914400" algn="l"/>
                <a:tab pos="1144588" algn="l"/>
              </a:tabLst>
            </a:pPr>
            <a:r>
              <a:rPr lang="en-US" sz="2400" dirty="0" smtClean="0"/>
              <a:t>-		Characteristic </a:t>
            </a:r>
            <a:r>
              <a:rPr lang="en-US" sz="2400" dirty="0"/>
              <a:t>curve method </a:t>
            </a:r>
            <a:r>
              <a:rPr lang="en-US" sz="2400" dirty="0" smtClean="0"/>
              <a:t>(Stocking-Lord </a:t>
            </a:r>
            <a:r>
              <a:rPr lang="en-US" sz="2400" dirty="0"/>
              <a:t>method)</a:t>
            </a:r>
          </a:p>
          <a:p>
            <a:pPr lvl="1">
              <a:spcBef>
                <a:spcPts val="1200"/>
              </a:spcBef>
              <a:buFont typeface="Wingdings" pitchFamily="2" charset="2"/>
              <a:buChar char="§"/>
              <a:tabLst>
                <a:tab pos="346075" algn="l"/>
                <a:tab pos="914400" algn="l"/>
              </a:tabLst>
            </a:pPr>
            <a:endParaRPr lang="en-US" sz="1600" dirty="0" smtClean="0"/>
          </a:p>
          <a:p>
            <a:pPr>
              <a:spcBef>
                <a:spcPts val="1200"/>
              </a:spcBef>
              <a:tabLst>
                <a:tab pos="627063" algn="l"/>
                <a:tab pos="914400" algn="l"/>
              </a:tabLst>
            </a:pP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a:t>IRT Procedures for Score Linking</a:t>
            </a:r>
          </a:p>
        </p:txBody>
      </p:sp>
    </p:spTree>
    <p:extLst>
      <p:ext uri="{BB962C8B-B14F-4D97-AF65-F5344CB8AC3E}">
        <p14:creationId xmlns:p14="http://schemas.microsoft.com/office/powerpoint/2010/main" val="231796337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153400" cy="5029200"/>
          </a:xfrm>
        </p:spPr>
        <p:txBody>
          <a:bodyPr>
            <a:noAutofit/>
          </a:bodyPr>
          <a:lstStyle/>
          <a:p>
            <a:pPr marL="231775" indent="-231775">
              <a:spcBef>
                <a:spcPts val="1800"/>
              </a:spcBef>
              <a:buFont typeface="Wingdings" panose="05000000000000000000" pitchFamily="2" charset="2"/>
              <a:buChar char="§"/>
              <a:tabLst>
                <a:tab pos="346075" algn="l"/>
                <a:tab pos="914400" algn="l"/>
              </a:tabLst>
            </a:pPr>
            <a:r>
              <a:rPr lang="en-US" sz="2400" dirty="0"/>
              <a:t>Calibration methods automatically put all parameter estimates on a common scale.</a:t>
            </a:r>
            <a:endParaRPr lang="en-US" sz="2400" dirty="0" smtClean="0"/>
          </a:p>
          <a:p>
            <a:pPr marL="231775" indent="-231775">
              <a:spcBef>
                <a:spcPts val="1800"/>
              </a:spcBef>
              <a:buFont typeface="Wingdings" panose="05000000000000000000" pitchFamily="2" charset="2"/>
              <a:buChar char="§"/>
              <a:tabLst>
                <a:tab pos="346075" algn="l"/>
                <a:tab pos="914400" algn="l"/>
              </a:tabLst>
            </a:pPr>
            <a:r>
              <a:rPr lang="en-US" sz="2400" dirty="0"/>
              <a:t>Transformation methods require determination of the linear relationship between parameter estimates from the two forms</a:t>
            </a:r>
            <a:r>
              <a:rPr lang="en-US" sz="2400" dirty="0" smtClean="0"/>
              <a:t>.</a:t>
            </a:r>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spTree>
    <p:extLst>
      <p:ext uri="{BB962C8B-B14F-4D97-AF65-F5344CB8AC3E}">
        <p14:creationId xmlns:p14="http://schemas.microsoft.com/office/powerpoint/2010/main" val="53497058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82000" cy="50292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For the NEAT design, we can calibrate all items and all groups together, treating the items not taken in each group as missing (indicated by 9):</a:t>
            </a:r>
          </a:p>
          <a:p>
            <a:pPr marL="0" indent="0">
              <a:buNone/>
            </a:pPr>
            <a:r>
              <a:rPr lang="en-US" sz="1600" dirty="0" smtClean="0"/>
              <a:t>	</a:t>
            </a:r>
            <a:r>
              <a:rPr lang="en-US" sz="1400" b="1" dirty="0" smtClean="0">
                <a:solidFill>
                  <a:srgbClr val="00B050"/>
                </a:solidFill>
              </a:rPr>
              <a:t>00110101001000000000</a:t>
            </a:r>
            <a:r>
              <a:rPr lang="en-US" sz="1400" b="1" dirty="0" smtClean="0"/>
              <a:t>0001100010</a:t>
            </a:r>
            <a:r>
              <a:rPr lang="en-US" sz="1400" dirty="0" smtClean="0"/>
              <a:t>99999999999999999999</a:t>
            </a:r>
            <a:endParaRPr lang="en-US" sz="1400" dirty="0"/>
          </a:p>
          <a:p>
            <a:pPr marL="0" indent="0">
              <a:buNone/>
            </a:pPr>
            <a:r>
              <a:rPr lang="en-US" sz="1400" dirty="0" smtClean="0"/>
              <a:t>	</a:t>
            </a:r>
            <a:r>
              <a:rPr lang="en-US" sz="1400" b="1" dirty="0" smtClean="0">
                <a:solidFill>
                  <a:srgbClr val="00B050"/>
                </a:solidFill>
              </a:rPr>
              <a:t>00011110101101000110</a:t>
            </a:r>
            <a:r>
              <a:rPr lang="en-US" sz="1400" b="1" dirty="0" smtClean="0">
                <a:solidFill>
                  <a:srgbClr val="FF0000"/>
                </a:solidFill>
              </a:rPr>
              <a:t>0011010011</a:t>
            </a:r>
            <a:r>
              <a:rPr lang="en-US" sz="1400" dirty="0" smtClean="0"/>
              <a:t>99999999999999999999</a:t>
            </a:r>
            <a:endParaRPr lang="en-US" sz="1400" dirty="0"/>
          </a:p>
          <a:p>
            <a:pPr marL="0" indent="0">
              <a:buNone/>
            </a:pPr>
            <a:r>
              <a:rPr lang="en-US" sz="1400" dirty="0" smtClean="0"/>
              <a:t>	</a:t>
            </a:r>
            <a:r>
              <a:rPr lang="en-US" sz="1400" b="1" dirty="0" smtClean="0">
                <a:solidFill>
                  <a:srgbClr val="00B050"/>
                </a:solidFill>
              </a:rPr>
              <a:t>01011111101000110100</a:t>
            </a:r>
            <a:r>
              <a:rPr lang="en-US" sz="1400" b="1" dirty="0" smtClean="0">
                <a:solidFill>
                  <a:srgbClr val="FF0000"/>
                </a:solidFill>
              </a:rPr>
              <a:t>0011100011</a:t>
            </a:r>
            <a:r>
              <a:rPr lang="en-US" sz="1400" dirty="0" smtClean="0"/>
              <a:t>99999999999999999999</a:t>
            </a:r>
            <a:endParaRPr lang="en-US" sz="1400" dirty="0"/>
          </a:p>
          <a:p>
            <a:pPr marL="0" indent="0">
              <a:buNone/>
            </a:pPr>
            <a:r>
              <a:rPr lang="en-US" sz="1400" dirty="0" smtClean="0"/>
              <a:t>	</a:t>
            </a:r>
            <a:r>
              <a:rPr lang="en-US" sz="1400" dirty="0" smtClean="0">
                <a:solidFill>
                  <a:srgbClr val="00B050"/>
                </a:solidFill>
              </a:rPr>
              <a:t>00111111001000000000</a:t>
            </a:r>
            <a:r>
              <a:rPr lang="en-US" sz="1400" b="1" dirty="0" smtClean="0">
                <a:solidFill>
                  <a:srgbClr val="FF0000"/>
                </a:solidFill>
              </a:rPr>
              <a:t>0011100000</a:t>
            </a:r>
            <a:r>
              <a:rPr lang="en-US" sz="1400" dirty="0" smtClean="0"/>
              <a:t>99999999999999999999</a:t>
            </a:r>
            <a:endParaRPr lang="en-US" sz="1400" dirty="0"/>
          </a:p>
          <a:p>
            <a:pPr marL="0" indent="0">
              <a:buNone/>
            </a:pPr>
            <a:r>
              <a:rPr lang="en-US" sz="1400" dirty="0" smtClean="0"/>
              <a:t>	99999999999999999999</a:t>
            </a:r>
            <a:r>
              <a:rPr lang="en-US" sz="1400" b="1" dirty="0" smtClean="0">
                <a:solidFill>
                  <a:srgbClr val="FF0000"/>
                </a:solidFill>
              </a:rPr>
              <a:t>1110111101</a:t>
            </a:r>
            <a:r>
              <a:rPr lang="en-US" sz="1400" b="1" dirty="0" smtClean="0">
                <a:solidFill>
                  <a:srgbClr val="00B0F0"/>
                </a:solidFill>
              </a:rPr>
              <a:t>11111111111111101111</a:t>
            </a:r>
            <a:endParaRPr lang="en-US" sz="1400" b="1" dirty="0">
              <a:solidFill>
                <a:srgbClr val="00B0F0"/>
              </a:solidFill>
            </a:endParaRPr>
          </a:p>
          <a:p>
            <a:pPr marL="0" indent="0">
              <a:buNone/>
            </a:pPr>
            <a:r>
              <a:rPr lang="en-US" sz="1400" dirty="0" smtClean="0"/>
              <a:t>	99999999999999999999</a:t>
            </a:r>
            <a:r>
              <a:rPr lang="en-US" sz="1400" b="1" dirty="0" smtClean="0">
                <a:solidFill>
                  <a:srgbClr val="FF0000"/>
                </a:solidFill>
              </a:rPr>
              <a:t>1111011011</a:t>
            </a:r>
            <a:r>
              <a:rPr lang="en-US" sz="1400" b="1" dirty="0" smtClean="0">
                <a:solidFill>
                  <a:srgbClr val="00B0F0"/>
                </a:solidFill>
              </a:rPr>
              <a:t>11111011100111111111</a:t>
            </a:r>
            <a:endParaRPr lang="en-US" sz="1400" b="1" dirty="0">
              <a:solidFill>
                <a:srgbClr val="00B0F0"/>
              </a:solidFill>
            </a:endParaRPr>
          </a:p>
          <a:p>
            <a:pPr marL="0" indent="0">
              <a:buNone/>
            </a:pPr>
            <a:r>
              <a:rPr lang="en-US" sz="1400" dirty="0" smtClean="0"/>
              <a:t>	99999999999999999999</a:t>
            </a:r>
            <a:r>
              <a:rPr lang="en-US" sz="1400" b="1" dirty="0" smtClean="0">
                <a:solidFill>
                  <a:srgbClr val="FF0000"/>
                </a:solidFill>
              </a:rPr>
              <a:t>1000000010</a:t>
            </a:r>
            <a:r>
              <a:rPr lang="en-US" sz="1400" b="1" dirty="0" smtClean="0">
                <a:solidFill>
                  <a:srgbClr val="00B0F0"/>
                </a:solidFill>
              </a:rPr>
              <a:t>01110000001100010000</a:t>
            </a:r>
            <a:endParaRPr lang="en-US" sz="1400" b="1" dirty="0">
              <a:solidFill>
                <a:srgbClr val="00B0F0"/>
              </a:solidFill>
            </a:endParaRPr>
          </a:p>
          <a:p>
            <a:pPr marL="0" indent="0">
              <a:buNone/>
            </a:pPr>
            <a:r>
              <a:rPr lang="en-US" sz="1400" dirty="0" smtClean="0"/>
              <a:t>	99999999999999999999</a:t>
            </a:r>
            <a:r>
              <a:rPr lang="en-US" sz="1400" b="1" dirty="0" smtClean="0">
                <a:solidFill>
                  <a:srgbClr val="FF0000"/>
                </a:solidFill>
              </a:rPr>
              <a:t>1000010010</a:t>
            </a:r>
            <a:r>
              <a:rPr lang="en-US" sz="1400" b="1" dirty="0" smtClean="0">
                <a:solidFill>
                  <a:srgbClr val="00B0F0"/>
                </a:solidFill>
              </a:rPr>
              <a:t>11111010111111000000</a:t>
            </a:r>
            <a:endParaRPr lang="en-US" sz="1400" b="1" dirty="0">
              <a:solidFill>
                <a:srgbClr val="00B0F0"/>
              </a:solidFill>
            </a:endParaRPr>
          </a:p>
          <a:p>
            <a:pPr marL="0" indent="0">
              <a:buNone/>
            </a:pPr>
            <a:r>
              <a:rPr lang="en-US" sz="1400" dirty="0" smtClean="0"/>
              <a:t>	99999999999999999999</a:t>
            </a:r>
            <a:r>
              <a:rPr lang="en-US" sz="1400" b="1" dirty="0" smtClean="0">
                <a:solidFill>
                  <a:srgbClr val="FF0000"/>
                </a:solidFill>
              </a:rPr>
              <a:t>1111001111</a:t>
            </a:r>
            <a:r>
              <a:rPr lang="en-US" sz="1400" b="1" dirty="0" smtClean="0">
                <a:solidFill>
                  <a:srgbClr val="00B0F0"/>
                </a:solidFill>
              </a:rPr>
              <a:t>11110111111111101111</a:t>
            </a:r>
            <a:endParaRPr lang="en-US" sz="1400" b="1" dirty="0">
              <a:solidFill>
                <a:srgbClr val="00B0F0"/>
              </a:solidFill>
            </a:endParaRPr>
          </a:p>
          <a:p>
            <a:pPr marL="0" indent="0">
              <a:spcBef>
                <a:spcPts val="0"/>
              </a:spcBef>
              <a:buNone/>
              <a:tabLst>
                <a:tab pos="346075" algn="l"/>
                <a:tab pos="914400" algn="l"/>
              </a:tabLst>
            </a:pPr>
            <a:r>
              <a:rPr lang="en-US" sz="1400" dirty="0" smtClean="0"/>
              <a:t>		</a:t>
            </a:r>
          </a:p>
          <a:p>
            <a:pPr marL="0" indent="0">
              <a:spcBef>
                <a:spcPts val="0"/>
              </a:spcBef>
              <a:buNone/>
              <a:tabLst>
                <a:tab pos="346075" algn="l"/>
                <a:tab pos="914400" algn="l"/>
              </a:tabLst>
            </a:pPr>
            <a:r>
              <a:rPr lang="en-US" sz="1400" dirty="0">
                <a:solidFill>
                  <a:srgbClr val="00B050"/>
                </a:solidFill>
              </a:rPr>
              <a:t>	</a:t>
            </a:r>
            <a:r>
              <a:rPr lang="en-US" sz="1800" dirty="0" smtClean="0">
                <a:solidFill>
                  <a:srgbClr val="00B050"/>
                </a:solidFill>
              </a:rPr>
              <a:t>Form X items</a:t>
            </a:r>
            <a:r>
              <a:rPr lang="en-US" sz="1800" dirty="0" smtClean="0"/>
              <a:t>, </a:t>
            </a:r>
            <a:r>
              <a:rPr lang="en-US" sz="1800" dirty="0" smtClean="0">
                <a:solidFill>
                  <a:srgbClr val="00B0F0"/>
                </a:solidFill>
              </a:rPr>
              <a:t>Form Y items</a:t>
            </a:r>
            <a:r>
              <a:rPr lang="en-US" sz="1800" dirty="0" smtClean="0"/>
              <a:t>, </a:t>
            </a:r>
            <a:r>
              <a:rPr lang="en-US" sz="1800" dirty="0" smtClean="0">
                <a:solidFill>
                  <a:srgbClr val="FF0000"/>
                </a:solidFill>
              </a:rPr>
              <a:t>Anchor Items, </a:t>
            </a:r>
            <a:r>
              <a:rPr lang="en-US" sz="1800" dirty="0" smtClean="0"/>
              <a:t>Missing responses</a:t>
            </a:r>
          </a:p>
          <a:p>
            <a:pPr marL="231775" indent="-231775">
              <a:spcBef>
                <a:spcPts val="1200"/>
              </a:spcBef>
              <a:buFont typeface="Wingdings" panose="05000000000000000000" pitchFamily="2" charset="2"/>
              <a:buChar char="§"/>
              <a:tabLst>
                <a:tab pos="627063" algn="l"/>
                <a:tab pos="914400" algn="l"/>
              </a:tabLst>
            </a:pPr>
            <a:r>
              <a:rPr lang="en-US" sz="2400" dirty="0" smtClean="0"/>
              <a:t>This procedure is called </a:t>
            </a:r>
            <a:r>
              <a:rPr lang="en-US" sz="2400" b="1" i="1" dirty="0" smtClean="0"/>
              <a:t>concurrent calibration</a:t>
            </a:r>
            <a:r>
              <a:rPr lang="en-US" sz="2400" dirty="0" smtClean="0"/>
              <a:t>.</a:t>
            </a: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a:t>Concurrent Calibration</a:t>
            </a:r>
          </a:p>
        </p:txBody>
      </p:sp>
    </p:spTree>
    <p:extLst>
      <p:ext uri="{BB962C8B-B14F-4D97-AF65-F5344CB8AC3E}">
        <p14:creationId xmlns:p14="http://schemas.microsoft.com/office/powerpoint/2010/main" val="208971029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82000" cy="5029200"/>
          </a:xfrm>
        </p:spPr>
        <p:txBody>
          <a:bodyPr>
            <a:noAutofit/>
          </a:bodyPr>
          <a:lstStyle/>
          <a:p>
            <a:pPr marL="231775" indent="-231775">
              <a:spcBef>
                <a:spcPts val="1800"/>
              </a:spcBef>
              <a:buFont typeface="Wingdings" panose="05000000000000000000" pitchFamily="2" charset="2"/>
              <a:buChar char="§"/>
              <a:tabLst>
                <a:tab pos="346075" algn="l"/>
                <a:tab pos="914400" algn="l"/>
              </a:tabLst>
            </a:pPr>
            <a:r>
              <a:rPr lang="en-US" sz="2400" dirty="0" smtClean="0"/>
              <a:t>Concurrent calibration does not work well if there are large mean differences in trait levels between groups, unless group membership is explicitly taken into account.</a:t>
            </a:r>
          </a:p>
          <a:p>
            <a:pPr marL="231775" indent="-231775">
              <a:spcBef>
                <a:spcPts val="1800"/>
              </a:spcBef>
              <a:buFont typeface="Wingdings" panose="05000000000000000000" pitchFamily="2" charset="2"/>
              <a:buChar char="§"/>
              <a:tabLst>
                <a:tab pos="346075" algn="l"/>
                <a:tab pos="914400" algn="l"/>
              </a:tabLst>
            </a:pPr>
            <a:r>
              <a:rPr lang="en-US" sz="2400" dirty="0" smtClean="0"/>
              <a:t>Modern computer programs allow a group membership code and separate trait distributions in each group.</a:t>
            </a:r>
          </a:p>
          <a:p>
            <a:pPr marL="231775" indent="-231775">
              <a:spcBef>
                <a:spcPts val="1800"/>
              </a:spcBef>
              <a:buFont typeface="Wingdings" panose="05000000000000000000" pitchFamily="2" charset="2"/>
              <a:buChar char="§"/>
              <a:tabLst>
                <a:tab pos="346075" algn="l"/>
                <a:tab pos="914400" algn="l"/>
              </a:tabLst>
            </a:pPr>
            <a:r>
              <a:rPr lang="en-US" sz="2400" dirty="0" smtClean="0"/>
              <a:t>The mean and SD of the trait values in each group are allowed to differ and are estimated.</a:t>
            </a:r>
            <a:endParaRPr lang="en-US" sz="2400" dirty="0"/>
          </a:p>
          <a:p>
            <a:pPr>
              <a:spcBef>
                <a:spcPts val="1200"/>
              </a:spcBef>
              <a:tabLst>
                <a:tab pos="627063" algn="l"/>
                <a:tab pos="914400" algn="l"/>
              </a:tabLst>
            </a:pP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Concurrent Calibration</a:t>
            </a:r>
            <a:endParaRPr lang="en-US" sz="3200" b="1" dirty="0"/>
          </a:p>
        </p:txBody>
      </p:sp>
    </p:spTree>
    <p:extLst>
      <p:ext uri="{BB962C8B-B14F-4D97-AF65-F5344CB8AC3E}">
        <p14:creationId xmlns:p14="http://schemas.microsoft.com/office/powerpoint/2010/main" val="117008243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82000" cy="5029200"/>
          </a:xfrm>
        </p:spPr>
        <p:txBody>
          <a:bodyPr>
            <a:noAutofit/>
          </a:bodyPr>
          <a:lstStyle/>
          <a:p>
            <a:pPr marL="231775" indent="-231775">
              <a:spcBef>
                <a:spcPts val="1200"/>
              </a:spcBef>
              <a:buFont typeface="Wingdings" panose="05000000000000000000" pitchFamily="2" charset="2"/>
              <a:buChar char="§"/>
              <a:tabLst>
                <a:tab pos="341313" algn="l"/>
                <a:tab pos="346075" algn="l"/>
                <a:tab pos="914400" algn="l"/>
              </a:tabLst>
            </a:pPr>
            <a:r>
              <a:rPr lang="en-US" sz="2400" dirty="0" smtClean="0"/>
              <a:t>An alternative approach is to calibrate the items for each group separately, but hold the item parameters for the common items in the second group fixed at the values obtained for the common items in the base group.</a:t>
            </a:r>
          </a:p>
          <a:p>
            <a:pPr marL="231775" indent="-231775">
              <a:spcBef>
                <a:spcPts val="1200"/>
              </a:spcBef>
              <a:buFont typeface="Wingdings" panose="05000000000000000000" pitchFamily="2" charset="2"/>
              <a:buChar char="§"/>
              <a:tabLst>
                <a:tab pos="341313" algn="l"/>
                <a:tab pos="346075" algn="l"/>
                <a:tab pos="914400" algn="l"/>
              </a:tabLst>
            </a:pPr>
            <a:r>
              <a:rPr lang="en-US" sz="2400" dirty="0"/>
              <a:t>This procedure is called </a:t>
            </a:r>
            <a:r>
              <a:rPr lang="en-US" sz="2400" b="1" i="1" dirty="0" smtClean="0"/>
              <a:t>fixed item parameter calibration.</a:t>
            </a:r>
          </a:p>
          <a:p>
            <a:pPr marL="231775" indent="-231775">
              <a:spcBef>
                <a:spcPts val="1200"/>
              </a:spcBef>
              <a:buFont typeface="Wingdings" panose="05000000000000000000" pitchFamily="2" charset="2"/>
              <a:buChar char="§"/>
              <a:tabLst>
                <a:tab pos="341313" algn="l"/>
                <a:tab pos="346075" algn="l"/>
                <a:tab pos="914400" algn="l"/>
              </a:tabLst>
            </a:pPr>
            <a:r>
              <a:rPr lang="en-US" sz="2400" dirty="0"/>
              <a:t>Fixed item calibration sometimes causes </a:t>
            </a:r>
            <a:r>
              <a:rPr lang="en-US" sz="2400" dirty="0" smtClean="0"/>
              <a:t>estimation </a:t>
            </a:r>
            <a:r>
              <a:rPr lang="en-US" sz="2400" dirty="0"/>
              <a:t>problems, especially when the groups are very different in trait </a:t>
            </a:r>
            <a:r>
              <a:rPr lang="en-US" sz="2400" dirty="0" smtClean="0"/>
              <a:t>distributions.</a:t>
            </a:r>
          </a:p>
          <a:p>
            <a:pPr marL="231775" indent="-231775">
              <a:spcBef>
                <a:spcPts val="1200"/>
              </a:spcBef>
              <a:buNone/>
              <a:tabLst>
                <a:tab pos="341313" algn="l"/>
                <a:tab pos="346075" algn="l"/>
                <a:tab pos="914400" algn="l"/>
              </a:tabLst>
            </a:pPr>
            <a:endParaRPr lang="en-US" sz="2400" dirty="0" smtClean="0"/>
          </a:p>
        </p:txBody>
      </p:sp>
      <p:sp>
        <p:nvSpPr>
          <p:cNvPr id="2" name="Title 1"/>
          <p:cNvSpPr>
            <a:spLocks noGrp="1"/>
          </p:cNvSpPr>
          <p:nvPr>
            <p:ph type="title"/>
          </p:nvPr>
        </p:nvSpPr>
        <p:spPr/>
        <p:txBody>
          <a:bodyPr>
            <a:normAutofit/>
          </a:bodyPr>
          <a:lstStyle/>
          <a:p>
            <a:r>
              <a:rPr lang="en-US" sz="3200" b="1" dirty="0" smtClean="0"/>
              <a:t>Fixed Item Parameter Calibration</a:t>
            </a:r>
            <a:endParaRPr lang="en-US" sz="3200" b="1" dirty="0"/>
          </a:p>
        </p:txBody>
      </p:sp>
    </p:spTree>
    <p:extLst>
      <p:ext uri="{BB962C8B-B14F-4D97-AF65-F5344CB8AC3E}">
        <p14:creationId xmlns:p14="http://schemas.microsoft.com/office/powerpoint/2010/main" val="13341812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800"/>
              </a:spcBef>
              <a:buFont typeface="Wingdings" panose="05000000000000000000" pitchFamily="2" charset="2"/>
              <a:buChar char="§"/>
              <a:tabLst>
                <a:tab pos="346075" algn="l"/>
                <a:tab pos="914400" algn="l"/>
              </a:tabLst>
            </a:pPr>
            <a:r>
              <a:rPr lang="en-US" sz="2400" dirty="0" smtClean="0"/>
              <a:t>With this approach, we calibrate items separately in each group and determine the linear transformation needed to rescale one group to the scale of the other by comparing the parameter estimates on the anchor items.</a:t>
            </a:r>
          </a:p>
          <a:p>
            <a:pPr marL="231775" indent="-231775">
              <a:spcBef>
                <a:spcPts val="1800"/>
              </a:spcBef>
              <a:buFont typeface="Wingdings" panose="05000000000000000000" pitchFamily="2" charset="2"/>
              <a:buChar char="§"/>
              <a:tabLst>
                <a:tab pos="346075" algn="l"/>
                <a:tab pos="914400" algn="l"/>
              </a:tabLst>
            </a:pPr>
            <a:r>
              <a:rPr lang="en-US" sz="2400" dirty="0"/>
              <a:t>Concurrent calibration </a:t>
            </a:r>
            <a:r>
              <a:rPr lang="en-US" sz="2400" dirty="0" smtClean="0"/>
              <a:t>is theoretically preferred in general; however, the sparseness of the response matrix in NEAT designs may cause estimation problems in some cases.</a:t>
            </a:r>
            <a:endParaRPr lang="en-US" sz="2800" dirty="0"/>
          </a:p>
          <a:p>
            <a:pPr>
              <a:spcBef>
                <a:spcPts val="1200"/>
              </a:spcBef>
              <a:tabLst>
                <a:tab pos="627063" algn="l"/>
                <a:tab pos="914400" algn="l"/>
              </a:tabLst>
            </a:pP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Transformation Methods</a:t>
            </a:r>
            <a:endParaRPr lang="en-US" sz="3200" b="1" dirty="0"/>
          </a:p>
        </p:txBody>
      </p:sp>
    </p:spTree>
    <p:extLst>
      <p:ext uri="{BB962C8B-B14F-4D97-AF65-F5344CB8AC3E}">
        <p14:creationId xmlns:p14="http://schemas.microsoft.com/office/powerpoint/2010/main" val="85556447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58200" cy="5029200"/>
          </a:xfrm>
        </p:spPr>
        <p:txBody>
          <a:bodyPr>
            <a:noAutofit/>
          </a:bodyPr>
          <a:lstStyle/>
          <a:p>
            <a:pPr marL="231775" indent="-231775">
              <a:spcBef>
                <a:spcPts val="1800"/>
              </a:spcBef>
              <a:buFont typeface="Wingdings" panose="05000000000000000000" pitchFamily="2" charset="2"/>
              <a:buChar char="§"/>
              <a:tabLst>
                <a:tab pos="346075" algn="l"/>
                <a:tab pos="914400" algn="l"/>
              </a:tabLst>
            </a:pPr>
            <a:r>
              <a:rPr lang="en-US" sz="2400" dirty="0" smtClean="0"/>
              <a:t>Calculate the mean and SD of the difficulty parameters for the anchor items in the two groups.</a:t>
            </a:r>
          </a:p>
          <a:p>
            <a:pPr marL="231775" indent="-231775">
              <a:spcBef>
                <a:spcPts val="1800"/>
              </a:spcBef>
              <a:buFont typeface="Wingdings" panose="05000000000000000000" pitchFamily="2" charset="2"/>
              <a:buChar char="§"/>
              <a:tabLst>
                <a:tab pos="346075" algn="l"/>
                <a:tab pos="914400" algn="l"/>
              </a:tabLst>
            </a:pPr>
            <a:r>
              <a:rPr lang="en-US" sz="2400" dirty="0" smtClean="0"/>
              <a:t>Determine the linear transformation that would transform the mean and SD of anchor item difficulties in Group 1 (Form X) to equal those of Group 2 (Form Y).</a:t>
            </a:r>
          </a:p>
          <a:p>
            <a:pPr marL="231775" indent="-231775">
              <a:spcBef>
                <a:spcPts val="1800"/>
              </a:spcBef>
              <a:buFont typeface="Wingdings" panose="05000000000000000000" pitchFamily="2" charset="2"/>
              <a:buChar char="§"/>
              <a:tabLst>
                <a:tab pos="346075" algn="l"/>
                <a:tab pos="914400" algn="l"/>
              </a:tabLst>
            </a:pPr>
            <a:r>
              <a:rPr lang="en-US" sz="2400" dirty="0" smtClean="0"/>
              <a:t>We know that</a:t>
            </a:r>
          </a:p>
          <a:p>
            <a:pPr marL="45720" indent="0">
              <a:spcBef>
                <a:spcPts val="1200"/>
              </a:spcBef>
              <a:buNone/>
              <a:tabLst>
                <a:tab pos="346075" algn="l"/>
                <a:tab pos="914400" algn="l"/>
              </a:tabLst>
            </a:pPr>
            <a:endParaRPr lang="en-US" sz="2800" dirty="0" smtClean="0"/>
          </a:p>
          <a:p>
            <a:pPr>
              <a:spcBef>
                <a:spcPts val="1200"/>
              </a:spcBef>
              <a:tabLst>
                <a:tab pos="346075" algn="l"/>
                <a:tab pos="914400" algn="l"/>
              </a:tabLst>
            </a:pPr>
            <a:endParaRPr lang="en-US" sz="2800" dirty="0" smtClean="0"/>
          </a:p>
          <a:p>
            <a:pPr>
              <a:spcBef>
                <a:spcPts val="1200"/>
              </a:spcBef>
              <a:tabLst>
                <a:tab pos="627063" algn="l"/>
                <a:tab pos="914400" algn="l"/>
              </a:tabLst>
            </a:pPr>
            <a:endParaRPr lang="en-US" sz="2800" dirty="0"/>
          </a:p>
          <a:p>
            <a:pPr>
              <a:spcBef>
                <a:spcPts val="1200"/>
              </a:spcBef>
              <a:tabLst>
                <a:tab pos="627063" algn="l"/>
                <a:tab pos="914400" algn="l"/>
              </a:tabLst>
            </a:pP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Mean and Sigma Method</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2380985991"/>
              </p:ext>
            </p:extLst>
          </p:nvPr>
        </p:nvGraphicFramePr>
        <p:xfrm>
          <a:off x="2895600" y="4495800"/>
          <a:ext cx="1860828" cy="452634"/>
        </p:xfrm>
        <a:graphic>
          <a:graphicData uri="http://schemas.openxmlformats.org/presentationml/2006/ole">
            <mc:AlternateContent xmlns:mc="http://schemas.openxmlformats.org/markup-compatibility/2006">
              <mc:Choice xmlns:v="urn:schemas-microsoft-com:vml" Requires="v">
                <p:oleObj spid="_x0000_s7675" name="Equation" r:id="rId3" imgW="939600" imgH="228600" progId="Equation.DSMT4">
                  <p:embed/>
                </p:oleObj>
              </mc:Choice>
              <mc:Fallback>
                <p:oleObj name="Equation" r:id="rId3" imgW="939600" imgH="228600" progId="Equation.DSMT4">
                  <p:embed/>
                  <p:pic>
                    <p:nvPicPr>
                      <p:cNvPr id="0" name=""/>
                      <p:cNvPicPr/>
                      <p:nvPr/>
                    </p:nvPicPr>
                    <p:blipFill>
                      <a:blip r:embed="rId4"/>
                      <a:stretch>
                        <a:fillRect/>
                      </a:stretch>
                    </p:blipFill>
                    <p:spPr>
                      <a:xfrm>
                        <a:off x="2895600" y="4495800"/>
                        <a:ext cx="1860828" cy="45263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03802473"/>
              </p:ext>
            </p:extLst>
          </p:nvPr>
        </p:nvGraphicFramePr>
        <p:xfrm>
          <a:off x="2895600" y="4953000"/>
          <a:ext cx="1432686" cy="779318"/>
        </p:xfrm>
        <a:graphic>
          <a:graphicData uri="http://schemas.openxmlformats.org/presentationml/2006/ole">
            <mc:AlternateContent xmlns:mc="http://schemas.openxmlformats.org/markup-compatibility/2006">
              <mc:Choice xmlns:v="urn:schemas-microsoft-com:vml" Requires="v">
                <p:oleObj spid="_x0000_s7676" name="Equation" r:id="rId5" imgW="723600" imgH="393480" progId="Equation.DSMT4">
                  <p:embed/>
                </p:oleObj>
              </mc:Choice>
              <mc:Fallback>
                <p:oleObj name="Equation" r:id="rId5" imgW="723600" imgH="393480" progId="Equation.DSMT4">
                  <p:embed/>
                  <p:pic>
                    <p:nvPicPr>
                      <p:cNvPr id="0" name="Object 3"/>
                      <p:cNvPicPr>
                        <a:picLocks noChangeAspect="1" noChangeArrowheads="1"/>
                      </p:cNvPicPr>
                      <p:nvPr/>
                    </p:nvPicPr>
                    <p:blipFill>
                      <a:blip r:embed="rId6"/>
                      <a:srcRect/>
                      <a:stretch>
                        <a:fillRect/>
                      </a:stretch>
                    </p:blipFill>
                    <p:spPr bwMode="auto">
                      <a:xfrm>
                        <a:off x="2895600" y="4953000"/>
                        <a:ext cx="1432686" cy="779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7513805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0386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Since                            ,</a:t>
            </a:r>
          </a:p>
          <a:p>
            <a:pPr>
              <a:spcBef>
                <a:spcPts val="1200"/>
              </a:spcBef>
              <a:tabLst>
                <a:tab pos="346075" algn="l"/>
                <a:tab pos="914400" algn="l"/>
              </a:tabLst>
            </a:pPr>
            <a:endParaRPr lang="en-US" sz="2400" dirty="0" smtClean="0"/>
          </a:p>
          <a:p>
            <a:pPr marL="0" indent="0">
              <a:spcBef>
                <a:spcPts val="1200"/>
              </a:spcBef>
              <a:buNone/>
              <a:tabLst>
                <a:tab pos="231775" algn="l"/>
                <a:tab pos="914400" algn="l"/>
              </a:tabLst>
            </a:pPr>
            <a:r>
              <a:rPr lang="en-US" sz="2400" dirty="0"/>
              <a:t>	</a:t>
            </a:r>
            <a:r>
              <a:rPr lang="en-US" sz="2400" dirty="0" smtClean="0"/>
              <a:t>and</a:t>
            </a:r>
            <a:endParaRPr lang="en-US" sz="2400" dirty="0"/>
          </a:p>
          <a:p>
            <a:pPr>
              <a:spcBef>
                <a:spcPts val="1200"/>
              </a:spcBef>
              <a:tabLst>
                <a:tab pos="627063" algn="l"/>
                <a:tab pos="914400" algn="l"/>
              </a:tabLst>
            </a:pPr>
            <a:endParaRPr lang="en-US" sz="2400" dirty="0" smtClean="0"/>
          </a:p>
          <a:p>
            <a:pPr marL="0" indent="0">
              <a:spcBef>
                <a:spcPts val="1200"/>
              </a:spcBef>
              <a:buNone/>
              <a:tabLst>
                <a:tab pos="231775" algn="l"/>
                <a:tab pos="914400" algn="l"/>
              </a:tabLst>
            </a:pPr>
            <a:r>
              <a:rPr lang="en-US" sz="2400" dirty="0" smtClean="0"/>
              <a:t>	Therefore,                    </a:t>
            </a:r>
          </a:p>
          <a:p>
            <a:pPr marL="0" indent="0">
              <a:spcBef>
                <a:spcPts val="1800"/>
              </a:spcBef>
              <a:buNone/>
              <a:tabLst>
                <a:tab pos="346075" algn="l"/>
                <a:tab pos="914400" algn="l"/>
              </a:tabLst>
            </a:pPr>
            <a:r>
              <a:rPr lang="en-US" sz="2800" dirty="0" smtClean="0"/>
              <a:t>				   and</a:t>
            </a:r>
            <a:r>
              <a:rPr lang="en-US" sz="3300" dirty="0" smtClean="0"/>
              <a:t> </a:t>
            </a:r>
          </a:p>
        </p:txBody>
      </p:sp>
      <p:sp>
        <p:nvSpPr>
          <p:cNvPr id="2" name="Title 1"/>
          <p:cNvSpPr>
            <a:spLocks noGrp="1"/>
          </p:cNvSpPr>
          <p:nvPr>
            <p:ph type="title"/>
          </p:nvPr>
        </p:nvSpPr>
        <p:spPr/>
        <p:txBody>
          <a:bodyPr>
            <a:normAutofit/>
          </a:bodyPr>
          <a:lstStyle/>
          <a:p>
            <a:r>
              <a:rPr lang="en-US" sz="3200" b="1" dirty="0"/>
              <a:t>Mean and Sigma Method</a:t>
            </a:r>
          </a:p>
        </p:txBody>
      </p:sp>
      <p:graphicFrame>
        <p:nvGraphicFramePr>
          <p:cNvPr id="4" name="Object 3"/>
          <p:cNvGraphicFramePr>
            <a:graphicFrameLocks noChangeAspect="1"/>
          </p:cNvGraphicFramePr>
          <p:nvPr>
            <p:extLst>
              <p:ext uri="{D42A27DB-BD31-4B8C-83A1-F6EECF244321}">
                <p14:modId xmlns:p14="http://schemas.microsoft.com/office/powerpoint/2010/main" val="3720766687"/>
              </p:ext>
            </p:extLst>
          </p:nvPr>
        </p:nvGraphicFramePr>
        <p:xfrm>
          <a:off x="1905000" y="1744851"/>
          <a:ext cx="1860828" cy="452634"/>
        </p:xfrm>
        <a:graphic>
          <a:graphicData uri="http://schemas.openxmlformats.org/presentationml/2006/ole">
            <mc:AlternateContent xmlns:mc="http://schemas.openxmlformats.org/markup-compatibility/2006">
              <mc:Choice xmlns:v="urn:schemas-microsoft-com:vml" Requires="v">
                <p:oleObj spid="_x0000_s44281" name="Equation" r:id="rId3" imgW="939600" imgH="228600" progId="Equation.DSMT4">
                  <p:embed/>
                </p:oleObj>
              </mc:Choice>
              <mc:Fallback>
                <p:oleObj name="Equation" r:id="rId3" imgW="939600" imgH="228600" progId="Equation.DSMT4">
                  <p:embed/>
                  <p:pic>
                    <p:nvPicPr>
                      <p:cNvPr id="0" name=""/>
                      <p:cNvPicPr/>
                      <p:nvPr/>
                    </p:nvPicPr>
                    <p:blipFill>
                      <a:blip r:embed="rId4"/>
                      <a:stretch>
                        <a:fillRect/>
                      </a:stretch>
                    </p:blipFill>
                    <p:spPr>
                      <a:xfrm>
                        <a:off x="1905000" y="1744851"/>
                        <a:ext cx="1860828" cy="452634"/>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2660467"/>
              </p:ext>
            </p:extLst>
          </p:nvPr>
        </p:nvGraphicFramePr>
        <p:xfrm>
          <a:off x="1889502" y="2323455"/>
          <a:ext cx="1961415" cy="477562"/>
        </p:xfrm>
        <a:graphic>
          <a:graphicData uri="http://schemas.openxmlformats.org/presentationml/2006/ole">
            <mc:AlternateContent xmlns:mc="http://schemas.openxmlformats.org/markup-compatibility/2006">
              <mc:Choice xmlns:v="urn:schemas-microsoft-com:vml" Requires="v">
                <p:oleObj spid="_x0000_s44282" name="Equation" r:id="rId5" imgW="990360" imgH="241200" progId="Equation.DSMT4">
                  <p:embed/>
                </p:oleObj>
              </mc:Choice>
              <mc:Fallback>
                <p:oleObj name="Equation" r:id="rId5" imgW="990360" imgH="241200" progId="Equation.DSMT4">
                  <p:embed/>
                  <p:pic>
                    <p:nvPicPr>
                      <p:cNvPr id="0" name="Object 3"/>
                      <p:cNvPicPr>
                        <a:picLocks noChangeAspect="1" noChangeArrowheads="1"/>
                      </p:cNvPicPr>
                      <p:nvPr/>
                    </p:nvPicPr>
                    <p:blipFill>
                      <a:blip r:embed="rId6"/>
                      <a:srcRect/>
                      <a:stretch>
                        <a:fillRect/>
                      </a:stretch>
                    </p:blipFill>
                    <p:spPr bwMode="auto">
                      <a:xfrm>
                        <a:off x="1889502" y="2323455"/>
                        <a:ext cx="1961415" cy="47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73056129"/>
              </p:ext>
            </p:extLst>
          </p:nvPr>
        </p:nvGraphicFramePr>
        <p:xfrm>
          <a:off x="1905000" y="3124200"/>
          <a:ext cx="1357904" cy="477562"/>
        </p:xfrm>
        <a:graphic>
          <a:graphicData uri="http://schemas.openxmlformats.org/presentationml/2006/ole">
            <mc:AlternateContent xmlns:mc="http://schemas.openxmlformats.org/markup-compatibility/2006">
              <mc:Choice xmlns:v="urn:schemas-microsoft-com:vml" Requires="v">
                <p:oleObj spid="_x0000_s44283" name="Equation" r:id="rId7" imgW="685800" imgH="241200" progId="Equation.DSMT4">
                  <p:embed/>
                </p:oleObj>
              </mc:Choice>
              <mc:Fallback>
                <p:oleObj name="Equation" r:id="rId7" imgW="685800" imgH="241200" progId="Equation.DSMT4">
                  <p:embed/>
                  <p:pic>
                    <p:nvPicPr>
                      <p:cNvPr id="0" name="Object 5"/>
                      <p:cNvPicPr>
                        <a:picLocks noChangeAspect="1" noChangeArrowheads="1"/>
                      </p:cNvPicPr>
                      <p:nvPr/>
                    </p:nvPicPr>
                    <p:blipFill>
                      <a:blip r:embed="rId8"/>
                      <a:srcRect/>
                      <a:stretch>
                        <a:fillRect/>
                      </a:stretch>
                    </p:blipFill>
                    <p:spPr bwMode="auto">
                      <a:xfrm>
                        <a:off x="1905000" y="3124200"/>
                        <a:ext cx="1357904" cy="47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66226579"/>
              </p:ext>
            </p:extLst>
          </p:nvPr>
        </p:nvGraphicFramePr>
        <p:xfrm>
          <a:off x="2067729" y="4229745"/>
          <a:ext cx="1157169" cy="955124"/>
        </p:xfrm>
        <a:graphic>
          <a:graphicData uri="http://schemas.openxmlformats.org/presentationml/2006/ole">
            <mc:AlternateContent xmlns:mc="http://schemas.openxmlformats.org/markup-compatibility/2006">
              <mc:Choice xmlns:v="urn:schemas-microsoft-com:vml" Requires="v">
                <p:oleObj spid="_x0000_s44284" name="Equation" r:id="rId9" imgW="583920" imgH="482400" progId="Equation.DSMT4">
                  <p:embed/>
                </p:oleObj>
              </mc:Choice>
              <mc:Fallback>
                <p:oleObj name="Equation" r:id="rId9" imgW="583920" imgH="482400" progId="Equation.DSMT4">
                  <p:embed/>
                  <p:pic>
                    <p:nvPicPr>
                      <p:cNvPr id="0" name="Object 6"/>
                      <p:cNvPicPr>
                        <a:picLocks noChangeAspect="1" noChangeArrowheads="1"/>
                      </p:cNvPicPr>
                      <p:nvPr/>
                    </p:nvPicPr>
                    <p:blipFill>
                      <a:blip r:embed="rId10"/>
                      <a:srcRect/>
                      <a:stretch>
                        <a:fillRect/>
                      </a:stretch>
                    </p:blipFill>
                    <p:spPr bwMode="auto">
                      <a:xfrm>
                        <a:off x="2067729" y="4229745"/>
                        <a:ext cx="1157169" cy="95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59279509"/>
              </p:ext>
            </p:extLst>
          </p:nvPr>
        </p:nvGraphicFramePr>
        <p:xfrm>
          <a:off x="4191000" y="4427349"/>
          <a:ext cx="1886632" cy="477562"/>
        </p:xfrm>
        <a:graphic>
          <a:graphicData uri="http://schemas.openxmlformats.org/presentationml/2006/ole">
            <mc:AlternateContent xmlns:mc="http://schemas.openxmlformats.org/markup-compatibility/2006">
              <mc:Choice xmlns:v="urn:schemas-microsoft-com:vml" Requires="v">
                <p:oleObj spid="_x0000_s44285" name="Equation" r:id="rId11" imgW="952200" imgH="241200" progId="Equation.DSMT4">
                  <p:embed/>
                </p:oleObj>
              </mc:Choice>
              <mc:Fallback>
                <p:oleObj name="Equation" r:id="rId11" imgW="952200" imgH="241200" progId="Equation.DSMT4">
                  <p:embed/>
                  <p:pic>
                    <p:nvPicPr>
                      <p:cNvPr id="0" name="Object 5"/>
                      <p:cNvPicPr>
                        <a:picLocks noChangeAspect="1" noChangeArrowheads="1"/>
                      </p:cNvPicPr>
                      <p:nvPr/>
                    </p:nvPicPr>
                    <p:blipFill>
                      <a:blip r:embed="rId12"/>
                      <a:srcRect/>
                      <a:stretch>
                        <a:fillRect/>
                      </a:stretch>
                    </p:blipFill>
                    <p:spPr bwMode="auto">
                      <a:xfrm>
                        <a:off x="4191000" y="4427349"/>
                        <a:ext cx="1886632" cy="47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837343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200"/>
              </a:spcBef>
              <a:buFont typeface="Wingdings" panose="05000000000000000000" pitchFamily="2" charset="2"/>
              <a:buChar char="§"/>
              <a:tabLst>
                <a:tab pos="231775" algn="l"/>
                <a:tab pos="914400" algn="l"/>
              </a:tabLst>
            </a:pPr>
            <a:r>
              <a:rPr lang="en-US" sz="2400" dirty="0" smtClean="0"/>
              <a:t>This transformation can be inverted to place parameters from Form Y/Group2 on the scale of Form X/Group </a:t>
            </a:r>
            <a:r>
              <a:rPr lang="en-US" sz="2400" dirty="0"/>
              <a:t>1</a:t>
            </a:r>
            <a:r>
              <a:rPr lang="en-US" sz="2400" dirty="0" smtClean="0"/>
              <a:t> (Symmetry requirement):</a:t>
            </a:r>
          </a:p>
          <a:p>
            <a:pPr marL="231775" indent="-231775">
              <a:spcBef>
                <a:spcPts val="1200"/>
              </a:spcBef>
              <a:buFont typeface="Wingdings" panose="05000000000000000000" pitchFamily="2" charset="2"/>
              <a:buChar char="§"/>
              <a:tabLst>
                <a:tab pos="231775" algn="l"/>
                <a:tab pos="914400" algn="l"/>
              </a:tabLst>
            </a:pPr>
            <a:endParaRPr lang="en-US" sz="2400" dirty="0"/>
          </a:p>
          <a:p>
            <a:pPr marL="0" indent="0">
              <a:spcBef>
                <a:spcPts val="1200"/>
              </a:spcBef>
              <a:buNone/>
              <a:tabLst>
                <a:tab pos="231775" algn="l"/>
                <a:tab pos="914400" algn="l"/>
              </a:tabLst>
            </a:pPr>
            <a:endParaRPr lang="en-US" sz="2400" dirty="0" smtClean="0"/>
          </a:p>
          <a:p>
            <a:pPr marL="231775" indent="-231775">
              <a:spcBef>
                <a:spcPts val="1200"/>
              </a:spcBef>
              <a:buFont typeface="Wingdings" panose="05000000000000000000" pitchFamily="2" charset="2"/>
              <a:buChar char="§"/>
              <a:tabLst>
                <a:tab pos="231775" algn="l"/>
                <a:tab pos="914400" algn="l"/>
              </a:tabLst>
            </a:pPr>
            <a:r>
              <a:rPr lang="en-US" sz="2400" dirty="0" smtClean="0"/>
              <a:t>Once the equating coefficients </a:t>
            </a:r>
            <a:r>
              <a:rPr lang="en-US" sz="2400" i="1" dirty="0" smtClean="0"/>
              <a:t>M</a:t>
            </a:r>
            <a:r>
              <a:rPr lang="en-US" sz="2400" dirty="0" smtClean="0"/>
              <a:t> and </a:t>
            </a:r>
            <a:r>
              <a:rPr lang="en-US" sz="2400" i="1" dirty="0" smtClean="0"/>
              <a:t>K</a:t>
            </a:r>
            <a:r>
              <a:rPr lang="en-US" sz="2400" dirty="0" smtClean="0"/>
              <a:t> are determined, item and trait parameter estimates for the unique (non-anchor) items of Form Y are transformed to the scale of Form X.</a:t>
            </a:r>
          </a:p>
          <a:p>
            <a:pPr marL="0" indent="0">
              <a:spcBef>
                <a:spcPts val="1200"/>
              </a:spcBef>
              <a:buNone/>
              <a:tabLst>
                <a:tab pos="346075" algn="l"/>
                <a:tab pos="914400" algn="l"/>
              </a:tabLst>
            </a:pPr>
            <a:r>
              <a:rPr lang="en-US" sz="2800" dirty="0" smtClean="0"/>
              <a:t>                                      </a:t>
            </a:r>
            <a:r>
              <a:rPr lang="en-US" sz="2800" dirty="0"/>
              <a:t>	</a:t>
            </a:r>
          </a:p>
          <a:p>
            <a:pPr>
              <a:spcBef>
                <a:spcPts val="1200"/>
              </a:spcBef>
              <a:tabLst>
                <a:tab pos="627063" algn="l"/>
                <a:tab pos="914400" algn="l"/>
              </a:tabLst>
            </a:pPr>
            <a:endParaRPr lang="en-US" sz="2800" dirty="0" smtClean="0"/>
          </a:p>
          <a:p>
            <a:pPr marL="0" indent="0">
              <a:spcBef>
                <a:spcPts val="1200"/>
              </a:spcBef>
              <a:buNone/>
              <a:tabLst>
                <a:tab pos="346075" algn="l"/>
                <a:tab pos="914400" algn="l"/>
              </a:tabLst>
            </a:pPr>
            <a:r>
              <a:rPr lang="en-US" sz="3300" dirty="0" smtClean="0"/>
              <a:t>	</a:t>
            </a:r>
          </a:p>
        </p:txBody>
      </p:sp>
      <p:sp>
        <p:nvSpPr>
          <p:cNvPr id="2" name="Title 1"/>
          <p:cNvSpPr>
            <a:spLocks noGrp="1"/>
          </p:cNvSpPr>
          <p:nvPr>
            <p:ph type="title"/>
          </p:nvPr>
        </p:nvSpPr>
        <p:spPr/>
        <p:txBody>
          <a:bodyPr>
            <a:normAutofit/>
          </a:bodyPr>
          <a:lstStyle/>
          <a:p>
            <a:r>
              <a:rPr lang="en-US" sz="3200" b="1" dirty="0"/>
              <a:t>Mean and Sigma Method</a:t>
            </a:r>
          </a:p>
        </p:txBody>
      </p:sp>
      <p:graphicFrame>
        <p:nvGraphicFramePr>
          <p:cNvPr id="8" name="Object 7"/>
          <p:cNvGraphicFramePr>
            <a:graphicFrameLocks noChangeAspect="1"/>
          </p:cNvGraphicFramePr>
          <p:nvPr>
            <p:extLst>
              <p:ext uri="{D42A27DB-BD31-4B8C-83A1-F6EECF244321}">
                <p14:modId xmlns:p14="http://schemas.microsoft.com/office/powerpoint/2010/main" val="2665375281"/>
              </p:ext>
            </p:extLst>
          </p:nvPr>
        </p:nvGraphicFramePr>
        <p:xfrm>
          <a:off x="1834336" y="2943356"/>
          <a:ext cx="1634732" cy="955124"/>
        </p:xfrm>
        <a:graphic>
          <a:graphicData uri="http://schemas.openxmlformats.org/presentationml/2006/ole">
            <mc:AlternateContent xmlns:mc="http://schemas.openxmlformats.org/markup-compatibility/2006">
              <mc:Choice xmlns:v="urn:schemas-microsoft-com:vml" Requires="v">
                <p:oleObj spid="_x0000_s9718" name="Equation" r:id="rId3" imgW="825480" imgH="482400" progId="Equation.DSMT4">
                  <p:embed/>
                </p:oleObj>
              </mc:Choice>
              <mc:Fallback>
                <p:oleObj name="Equation" r:id="rId3" imgW="825480" imgH="482400" progId="Equation.DSMT4">
                  <p:embed/>
                  <p:pic>
                    <p:nvPicPr>
                      <p:cNvPr id="0" name=""/>
                      <p:cNvPicPr>
                        <a:picLocks noChangeAspect="1" noChangeArrowheads="1"/>
                      </p:cNvPicPr>
                      <p:nvPr/>
                    </p:nvPicPr>
                    <p:blipFill>
                      <a:blip r:embed="rId4"/>
                      <a:srcRect/>
                      <a:stretch>
                        <a:fillRect/>
                      </a:stretch>
                    </p:blipFill>
                    <p:spPr bwMode="auto">
                      <a:xfrm>
                        <a:off x="1834336" y="2943356"/>
                        <a:ext cx="1634732" cy="95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61155945"/>
              </p:ext>
            </p:extLst>
          </p:nvPr>
        </p:nvGraphicFramePr>
        <p:xfrm>
          <a:off x="4191000" y="3124200"/>
          <a:ext cx="2793213" cy="502489"/>
        </p:xfrm>
        <a:graphic>
          <a:graphicData uri="http://schemas.openxmlformats.org/presentationml/2006/ole">
            <mc:AlternateContent xmlns:mc="http://schemas.openxmlformats.org/markup-compatibility/2006">
              <mc:Choice xmlns:v="urn:schemas-microsoft-com:vml" Requires="v">
                <p:oleObj spid="_x0000_s9719" name="Equation" r:id="rId5" imgW="1409400" imgH="253800" progId="Equation.DSMT4">
                  <p:embed/>
                </p:oleObj>
              </mc:Choice>
              <mc:Fallback>
                <p:oleObj name="Equation" r:id="rId5" imgW="1409400" imgH="253800" progId="Equation.DSMT4">
                  <p:embed/>
                  <p:pic>
                    <p:nvPicPr>
                      <p:cNvPr id="0" name=""/>
                      <p:cNvPicPr>
                        <a:picLocks noChangeAspect="1" noChangeArrowheads="1"/>
                      </p:cNvPicPr>
                      <p:nvPr/>
                    </p:nvPicPr>
                    <p:blipFill>
                      <a:blip r:embed="rId6"/>
                      <a:srcRect/>
                      <a:stretch>
                        <a:fillRect/>
                      </a:stretch>
                    </p:blipFill>
                    <p:spPr bwMode="auto">
                      <a:xfrm>
                        <a:off x="4191000" y="3124200"/>
                        <a:ext cx="2793213" cy="502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9969794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Parameter estimates for the anchor items are averaged.</a:t>
            </a:r>
          </a:p>
          <a:p>
            <a:pPr marL="231775" indent="-231775">
              <a:spcBef>
                <a:spcPts val="1800"/>
              </a:spcBef>
              <a:buFont typeface="Wingdings" panose="05000000000000000000" pitchFamily="2" charset="2"/>
              <a:buChar char="§"/>
              <a:tabLst>
                <a:tab pos="346075" algn="l"/>
                <a:tab pos="914400" algn="l"/>
              </a:tabLst>
            </a:pPr>
            <a:r>
              <a:rPr lang="en-US" sz="2400" dirty="0"/>
              <a:t>For the 1P model, only the additive constant </a:t>
            </a:r>
            <a:r>
              <a:rPr lang="en-US" sz="2400" i="1" dirty="0" smtClean="0"/>
              <a:t>K </a:t>
            </a:r>
            <a:r>
              <a:rPr lang="en-US" sz="2400" dirty="0" smtClean="0"/>
              <a:t>is calculated.</a:t>
            </a:r>
          </a:p>
          <a:p>
            <a:pPr marL="231775" indent="-231775">
              <a:spcBef>
                <a:spcPts val="1800"/>
              </a:spcBef>
              <a:buFont typeface="Wingdings" panose="05000000000000000000" pitchFamily="2" charset="2"/>
              <a:buChar char="§"/>
              <a:tabLst>
                <a:tab pos="346075" algn="l"/>
                <a:tab pos="914400" algn="l"/>
              </a:tabLst>
            </a:pPr>
            <a:r>
              <a:rPr lang="en-US" sz="2400" dirty="0" smtClean="0"/>
              <a:t>The trait estimates for Group 2 are transformed using the same transformation as was used for the item difficulty parameters</a:t>
            </a:r>
            <a:endParaRPr lang="en-US" sz="3300" dirty="0" smtClean="0"/>
          </a:p>
        </p:txBody>
      </p:sp>
      <p:sp>
        <p:nvSpPr>
          <p:cNvPr id="2" name="Title 1"/>
          <p:cNvSpPr>
            <a:spLocks noGrp="1"/>
          </p:cNvSpPr>
          <p:nvPr>
            <p:ph type="title"/>
          </p:nvPr>
        </p:nvSpPr>
        <p:spPr/>
        <p:txBody>
          <a:bodyPr>
            <a:normAutofit/>
          </a:bodyPr>
          <a:lstStyle/>
          <a:p>
            <a:r>
              <a:rPr lang="en-US" sz="3200" b="1" dirty="0"/>
              <a:t>Mean and Sigma Method</a:t>
            </a:r>
          </a:p>
        </p:txBody>
      </p:sp>
    </p:spTree>
    <p:extLst>
      <p:ext uri="{BB962C8B-B14F-4D97-AF65-F5344CB8AC3E}">
        <p14:creationId xmlns:p14="http://schemas.microsoft.com/office/powerpoint/2010/main" val="1748207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Autofit/>
          </a:bodyPr>
          <a:lstStyle/>
          <a:p>
            <a:pPr marL="231775" indent="-231775">
              <a:spcBef>
                <a:spcPts val="1800"/>
              </a:spcBef>
              <a:buFont typeface="Arial" panose="020B0604020202020204" pitchFamily="34" charset="0"/>
              <a:buChar char="•"/>
            </a:pPr>
            <a:r>
              <a:rPr lang="en-US" sz="2400" dirty="0" smtClean="0"/>
              <a:t>If the test forms were truly parallel, equating would not be necessary.</a:t>
            </a:r>
          </a:p>
          <a:p>
            <a:pPr marL="231775" indent="-231775">
              <a:spcBef>
                <a:spcPts val="1800"/>
              </a:spcBef>
              <a:buFont typeface="Arial" panose="020B0604020202020204" pitchFamily="34" charset="0"/>
              <a:buChar char="•"/>
            </a:pPr>
            <a:r>
              <a:rPr lang="en-US" sz="2400" dirty="0" smtClean="0"/>
              <a:t>However, test forms will always differ somewhat, and it is necessary to take this into account somehow before scores on different forms can be compared.</a:t>
            </a:r>
          </a:p>
          <a:p>
            <a:pPr marL="0" indent="0">
              <a:spcBef>
                <a:spcPts val="1800"/>
              </a:spcBef>
              <a:buNone/>
            </a:pPr>
            <a:endParaRPr lang="en-US" sz="2400" dirty="0" smtClean="0"/>
          </a:p>
          <a:p>
            <a:pPr marL="45720" indent="0">
              <a:buNone/>
            </a:pPr>
            <a:endParaRPr lang="en-US" sz="2800" dirty="0" smtClean="0"/>
          </a:p>
        </p:txBody>
      </p:sp>
      <p:sp>
        <p:nvSpPr>
          <p:cNvPr id="2" name="Title 1"/>
          <p:cNvSpPr>
            <a:spLocks noGrp="1"/>
          </p:cNvSpPr>
          <p:nvPr>
            <p:ph type="title"/>
          </p:nvPr>
        </p:nvSpPr>
        <p:spPr/>
        <p:txBody>
          <a:bodyPr>
            <a:normAutofit/>
          </a:bodyPr>
          <a:lstStyle/>
          <a:p>
            <a:r>
              <a:rPr lang="en-US" sz="3200" b="1" dirty="0" smtClean="0"/>
              <a:t>The Context of Equating</a:t>
            </a:r>
            <a:endParaRPr lang="en-US" sz="3200" b="1" dirty="0"/>
          </a:p>
        </p:txBody>
      </p:sp>
    </p:spTree>
    <p:extLst>
      <p:ext uri="{BB962C8B-B14F-4D97-AF65-F5344CB8AC3E}">
        <p14:creationId xmlns:p14="http://schemas.microsoft.com/office/powerpoint/2010/main" val="175381645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762000" y="152400"/>
            <a:ext cx="7772400" cy="1143000"/>
          </a:xfrm>
        </p:spPr>
        <p:txBody>
          <a:bodyPr/>
          <a:lstStyle/>
          <a:p>
            <a:r>
              <a:rPr lang="en-US" b="1" dirty="0"/>
              <a:t>Mean and Sigma </a:t>
            </a:r>
            <a:r>
              <a:rPr lang="en-US" b="1" dirty="0" smtClean="0"/>
              <a:t>Method example</a:t>
            </a:r>
            <a:endParaRPr lang="en-US" altLang="en-US" dirty="0" smtClean="0">
              <a:solidFill>
                <a:srgbClr val="FFFF66"/>
              </a:solidFill>
              <a:latin typeface="Book Antiqua" panose="020406020503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17703411"/>
              </p:ext>
            </p:extLst>
          </p:nvPr>
        </p:nvGraphicFramePr>
        <p:xfrm>
          <a:off x="762000" y="1713699"/>
          <a:ext cx="6858000" cy="4101084"/>
        </p:xfrm>
        <a:graphic>
          <a:graphicData uri="http://schemas.openxmlformats.org/drawingml/2006/table">
            <a:tbl>
              <a:tblPr firstRow="1" firstCol="1" bandRow="1"/>
              <a:tblGrid>
                <a:gridCol w="533400"/>
                <a:gridCol w="490207"/>
                <a:gridCol w="501655"/>
                <a:gridCol w="418046"/>
                <a:gridCol w="460431"/>
                <a:gridCol w="568061"/>
                <a:gridCol w="533400"/>
                <a:gridCol w="533400"/>
                <a:gridCol w="533400"/>
                <a:gridCol w="533400"/>
                <a:gridCol w="609600"/>
                <a:gridCol w="609600"/>
                <a:gridCol w="533400"/>
              </a:tblGrid>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 </a:t>
                      </a:r>
                      <a:endParaRPr lang="en-US" sz="1400" b="1" dirty="0">
                        <a:solidFill>
                          <a:schemeClr val="tx2"/>
                        </a:solidFill>
                        <a:effectLst/>
                        <a:latin typeface="Calibri"/>
                        <a:ea typeface="Calibri"/>
                        <a:cs typeface="Times New Roman"/>
                      </a:endParaRPr>
                    </a:p>
                  </a:txBody>
                  <a:tcPr marL="62707" marR="62707" marT="0" marB="0">
                    <a:lnL>
                      <a:noFill/>
                    </a:lnL>
                    <a:lnR>
                      <a:noFill/>
                    </a:lnR>
                    <a:lnT w="12700" cap="flat" cmpd="sng" algn="ctr">
                      <a:solidFill>
                        <a:srgbClr val="000000"/>
                      </a:solidFill>
                      <a:prstDash val="solid"/>
                      <a:round/>
                      <a:headEnd type="none" w="med" len="med"/>
                      <a:tailEnd type="none" w="med" len="med"/>
                    </a:lnT>
                    <a:lnB>
                      <a:noFill/>
                    </a:lnB>
                  </a:tcPr>
                </a:tc>
                <a:tc gridSpan="6">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Form X</a:t>
                      </a:r>
                      <a:endParaRPr lang="en-US" sz="1400" b="1"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Form Y</a:t>
                      </a:r>
                      <a:endParaRPr lang="en-US" sz="1400" b="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 </a:t>
                      </a:r>
                      <a:endParaRPr lang="en-US" sz="1400" b="1" dirty="0">
                        <a:solidFill>
                          <a:schemeClr val="tx2"/>
                        </a:solidFill>
                        <a:effectLst/>
                        <a:latin typeface="Calibri"/>
                        <a:ea typeface="Calibri"/>
                        <a:cs typeface="Times New Roman"/>
                      </a:endParaRPr>
                    </a:p>
                  </a:txBody>
                  <a:tcPr marL="62707" marR="62707" marT="0" marB="0">
                    <a:lnL>
                      <a:noFill/>
                    </a:lnL>
                    <a:lnR>
                      <a:noFill/>
                    </a:lnR>
                    <a:lnT>
                      <a:noFill/>
                    </a:lnT>
                    <a:lnB>
                      <a:noFill/>
                    </a:lnB>
                  </a:tcPr>
                </a:tc>
                <a:tc gridSpan="3">
                  <a:txBody>
                    <a:bodyPr/>
                    <a:lstStyle/>
                    <a:p>
                      <a:pPr marL="0" marR="0" algn="r">
                        <a:lnSpc>
                          <a:spcPct val="115000"/>
                        </a:lnSpc>
                        <a:spcBef>
                          <a:spcPts val="0"/>
                        </a:spcBef>
                        <a:spcAft>
                          <a:spcPts val="0"/>
                        </a:spcAft>
                      </a:pPr>
                      <a:r>
                        <a:rPr lang="en-US" sz="1400" b="1" dirty="0">
                          <a:solidFill>
                            <a:schemeClr val="tx2"/>
                          </a:solidFill>
                          <a:effectLst/>
                          <a:latin typeface="Calibri"/>
                          <a:ea typeface="Times New Roman"/>
                          <a:cs typeface="Times New Roman"/>
                        </a:rPr>
                        <a:t>Unique Items</a:t>
                      </a:r>
                      <a:endParaRPr lang="en-US" sz="14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a:solidFill>
                            <a:schemeClr val="tx2"/>
                          </a:solidFill>
                          <a:effectLst/>
                          <a:latin typeface="Calibri"/>
                          <a:ea typeface="Times New Roman"/>
                          <a:cs typeface="Times New Roman"/>
                        </a:rPr>
                        <a:t>Common Items</a:t>
                      </a:r>
                      <a:endParaRPr lang="en-US" sz="1400" b="1">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Common Items</a:t>
                      </a:r>
                      <a:endParaRPr lang="en-US" sz="1400" b="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Unique Items</a:t>
                      </a:r>
                      <a:endParaRPr lang="en-US" sz="14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hMerge="1">
                  <a:txBody>
                    <a:bodyPr/>
                    <a:lstStyle/>
                    <a:p>
                      <a:endParaRPr lang="en-US"/>
                    </a:p>
                  </a:txBody>
                  <a:tcPr/>
                </a:tc>
                <a:tc hMerge="1">
                  <a:txBody>
                    <a:bodyPr/>
                    <a:lstStyle/>
                    <a:p>
                      <a:endParaRPr lang="en-US"/>
                    </a:p>
                  </a:txBody>
                  <a:tcPr/>
                </a:tc>
              </a:tr>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Item</a:t>
                      </a:r>
                      <a:endParaRPr lang="en-US" sz="1400" b="1" dirty="0">
                        <a:solidFill>
                          <a:schemeClr val="tx2"/>
                        </a:solidFill>
                        <a:effectLst/>
                        <a:latin typeface="Calibri"/>
                        <a:ea typeface="Calibri"/>
                        <a:cs typeface="Times New Roman"/>
                      </a:endParaRPr>
                    </a:p>
                  </a:txBody>
                  <a:tcPr marL="62707" marR="62707"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1</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1.08</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0.59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0.21</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2</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0.63</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1.22</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0.12</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3</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0.92</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-0.48</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0.18</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4</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1.37</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0.69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0.22</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5</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0.57</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-1.11</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0.09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6</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0.94</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-0.53</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0.06</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7</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0.71</a:t>
                      </a: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0.66</a:t>
                      </a:r>
                      <a:endParaRPr lang="en-US" sz="1200" b="1"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0.15</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0.63</a:t>
                      </a: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0.48</a:t>
                      </a:r>
                      <a:endParaRPr lang="en-US" sz="1200" b="1"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0.19</a:t>
                      </a: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8</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1.31</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-0.89</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0.22</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1.08</a:t>
                      </a: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-0.99</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0.15</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9</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0.92</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-0.05</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0.16</a:t>
                      </a:r>
                      <a:endParaRPr lang="en-US" sz="1200"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0.78</a:t>
                      </a: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-0.36</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0.26</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r>
              <a:tr h="196443">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10</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1.25</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0.41</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0.09</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1.18</a:t>
                      </a: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algn="r">
                        <a:lnSpc>
                          <a:spcPct val="115000"/>
                        </a:lnSpc>
                        <a:spcBef>
                          <a:spcPts val="0"/>
                        </a:spcBef>
                        <a:spcAft>
                          <a:spcPts val="0"/>
                        </a:spcAft>
                      </a:pPr>
                      <a:r>
                        <a:rPr lang="en-US" sz="1200" b="1" dirty="0">
                          <a:solidFill>
                            <a:schemeClr val="tx2"/>
                          </a:solidFill>
                          <a:effectLst/>
                          <a:latin typeface="Calibri"/>
                          <a:ea typeface="Times New Roman"/>
                          <a:cs typeface="Times New Roman"/>
                        </a:rPr>
                        <a:t>0.24</a:t>
                      </a:r>
                      <a:endParaRPr lang="en-US" sz="12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0.13</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11</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1.34</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-0.29</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0.11</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12</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0.48</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-1.04</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0.23</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13</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0.76</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0.45</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0.19</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a:solidFill>
                            <a:schemeClr val="tx2"/>
                          </a:solidFill>
                          <a:effectLst/>
                          <a:latin typeface="Calibri"/>
                          <a:ea typeface="Times New Roman"/>
                          <a:cs typeface="Times New Roman"/>
                        </a:rPr>
                        <a:t>14</a:t>
                      </a:r>
                      <a:endParaRPr lang="en-US" sz="120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0.69</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1.21</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0.13</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a:solidFill>
                            <a:schemeClr val="tx2"/>
                          </a:solidFill>
                          <a:effectLst/>
                          <a:latin typeface="Calibri"/>
                          <a:ea typeface="Times New Roman"/>
                          <a:cs typeface="Times New Roman"/>
                        </a:rPr>
                        <a:t>15</a:t>
                      </a:r>
                      <a:endParaRPr lang="en-US" sz="120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1.09</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-0.57</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0.08</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a:solidFill>
                            <a:schemeClr val="tx2"/>
                          </a:solidFill>
                          <a:effectLst/>
                          <a:latin typeface="Calibri"/>
                          <a:ea typeface="Times New Roman"/>
                          <a:cs typeface="Times New Roman"/>
                        </a:rPr>
                        <a:t>16</a:t>
                      </a:r>
                      <a:endParaRPr lang="en-US" sz="1200">
                        <a:solidFill>
                          <a:schemeClr val="tx2"/>
                        </a:solidFill>
                        <a:effectLst/>
                        <a:latin typeface="Calibri"/>
                        <a:ea typeface="Calibri"/>
                        <a:cs typeface="Times New Roman"/>
                      </a:endParaRPr>
                    </a:p>
                  </a:txBody>
                  <a:tcPr marL="62707" marR="6270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solidFill>
                          <a:schemeClr val="tx2"/>
                        </a:solidFill>
                        <a:effectLst/>
                        <a:latin typeface="Calibri"/>
                      </a:endParaRPr>
                    </a:p>
                  </a:txBody>
                  <a:tcPr marL="62707" marR="62707" marT="0" marB="0" anchor="b">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0.49</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-0.23</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0.17</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743200" y="4571998"/>
            <a:ext cx="1828800" cy="584775"/>
          </a:xfrm>
          <a:prstGeom prst="rect">
            <a:avLst/>
          </a:prstGeom>
          <a:noFill/>
        </p:spPr>
        <p:txBody>
          <a:bodyPr wrap="square" rtlCol="0">
            <a:spAutoFit/>
          </a:bodyPr>
          <a:lstStyle/>
          <a:p>
            <a:r>
              <a:rPr lang="en-US" sz="1600" b="1" dirty="0" smtClean="0"/>
              <a:t>Mean </a:t>
            </a:r>
            <a:r>
              <a:rPr lang="en-US" sz="1600" b="1" i="1" dirty="0" smtClean="0"/>
              <a:t>b</a:t>
            </a:r>
            <a:r>
              <a:rPr lang="en-US" sz="1600" b="1" dirty="0" smtClean="0"/>
              <a:t>:    .0325</a:t>
            </a:r>
          </a:p>
          <a:p>
            <a:r>
              <a:rPr lang="en-US" sz="1600" b="1" dirty="0" smtClean="0"/>
              <a:t>SD </a:t>
            </a:r>
            <a:r>
              <a:rPr lang="en-US" sz="1600" b="1" i="1" dirty="0" smtClean="0"/>
              <a:t>b</a:t>
            </a:r>
            <a:r>
              <a:rPr lang="en-US" sz="1600" b="1" dirty="0" smtClean="0"/>
              <a:t>:          .682</a:t>
            </a:r>
            <a:endParaRPr lang="en-US" sz="1600" b="1" dirty="0"/>
          </a:p>
        </p:txBody>
      </p:sp>
      <p:sp>
        <p:nvSpPr>
          <p:cNvPr id="9" name="TextBox 8"/>
          <p:cNvSpPr txBox="1"/>
          <p:nvPr/>
        </p:nvSpPr>
        <p:spPr>
          <a:xfrm>
            <a:off x="4419600" y="4571997"/>
            <a:ext cx="1844298" cy="584775"/>
          </a:xfrm>
          <a:prstGeom prst="rect">
            <a:avLst/>
          </a:prstGeom>
          <a:noFill/>
        </p:spPr>
        <p:txBody>
          <a:bodyPr wrap="square" rtlCol="0">
            <a:spAutoFit/>
          </a:bodyPr>
          <a:lstStyle/>
          <a:p>
            <a:r>
              <a:rPr lang="en-US" sz="1600" b="1" dirty="0" smtClean="0"/>
              <a:t>Mean </a:t>
            </a:r>
            <a:r>
              <a:rPr lang="en-US" sz="1600" b="1" i="1" dirty="0" smtClean="0"/>
              <a:t>b</a:t>
            </a:r>
            <a:r>
              <a:rPr lang="en-US" sz="1600" b="1" dirty="0" smtClean="0"/>
              <a:t>:    -.1575</a:t>
            </a:r>
          </a:p>
          <a:p>
            <a:r>
              <a:rPr lang="en-US" sz="1600" b="1" dirty="0" smtClean="0"/>
              <a:t>SD </a:t>
            </a:r>
            <a:r>
              <a:rPr lang="en-US" sz="1600" b="1" i="1" dirty="0" smtClean="0"/>
              <a:t>b</a:t>
            </a:r>
            <a:r>
              <a:rPr lang="en-US" sz="1600" b="1" dirty="0" smtClean="0"/>
              <a:t>:           .658</a:t>
            </a:r>
            <a:endParaRPr lang="en-US" sz="1600" b="1" dirty="0"/>
          </a:p>
        </p:txBody>
      </p:sp>
    </p:spTree>
    <p:extLst>
      <p:ext uri="{BB962C8B-B14F-4D97-AF65-F5344CB8AC3E}">
        <p14:creationId xmlns:p14="http://schemas.microsoft.com/office/powerpoint/2010/main" val="198274716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Calculate equating constants:</a:t>
            </a:r>
          </a:p>
          <a:p>
            <a:pPr marL="231775" indent="-231775">
              <a:spcBef>
                <a:spcPts val="1200"/>
              </a:spcBef>
              <a:buFont typeface="Wingdings" panose="05000000000000000000" pitchFamily="2" charset="2"/>
              <a:buChar char="§"/>
              <a:tabLst>
                <a:tab pos="346075" algn="l"/>
                <a:tab pos="914400" algn="l"/>
              </a:tabLst>
            </a:pPr>
            <a:endParaRPr lang="en-US" sz="2400" dirty="0"/>
          </a:p>
          <a:p>
            <a:pPr marL="231775" indent="-231775">
              <a:spcBef>
                <a:spcPts val="1200"/>
              </a:spcBef>
              <a:buFont typeface="Wingdings" panose="05000000000000000000" pitchFamily="2" charset="2"/>
              <a:buChar char="§"/>
              <a:tabLst>
                <a:tab pos="346075" algn="l"/>
                <a:tab pos="914400" algn="l"/>
              </a:tabLst>
            </a:pPr>
            <a:endParaRPr lang="en-US" sz="2400" dirty="0" smtClean="0"/>
          </a:p>
          <a:p>
            <a:pPr marL="231775" indent="-231775">
              <a:spcBef>
                <a:spcPts val="1200"/>
              </a:spcBef>
              <a:buFont typeface="Wingdings" panose="05000000000000000000" pitchFamily="2" charset="2"/>
              <a:buChar char="§"/>
              <a:tabLst>
                <a:tab pos="346075" algn="l"/>
                <a:tab pos="914400" algn="l"/>
              </a:tabLst>
            </a:pPr>
            <a:endParaRPr lang="en-US" sz="2400" dirty="0"/>
          </a:p>
          <a:p>
            <a:pPr marL="231775" indent="-231775">
              <a:spcBef>
                <a:spcPts val="2400"/>
              </a:spcBef>
              <a:buFont typeface="Wingdings" panose="05000000000000000000" pitchFamily="2" charset="2"/>
              <a:buChar char="§"/>
              <a:tabLst>
                <a:tab pos="346075" algn="l"/>
                <a:tab pos="914400" algn="l"/>
              </a:tabLst>
            </a:pPr>
            <a:r>
              <a:rPr lang="en-US" sz="2400" dirty="0" smtClean="0"/>
              <a:t>Transform Form Y parameters:</a:t>
            </a:r>
          </a:p>
          <a:p>
            <a:pPr marL="0" indent="0">
              <a:spcBef>
                <a:spcPts val="1800"/>
              </a:spcBef>
              <a:buNone/>
              <a:tabLst>
                <a:tab pos="346075" algn="l"/>
                <a:tab pos="914400" algn="l"/>
              </a:tabLst>
            </a:pPr>
            <a:r>
              <a:rPr lang="en-US" sz="2400" dirty="0"/>
              <a:t>	</a:t>
            </a:r>
            <a:endParaRPr lang="en-US" sz="2400" dirty="0" smtClean="0"/>
          </a:p>
        </p:txBody>
      </p:sp>
      <p:sp>
        <p:nvSpPr>
          <p:cNvPr id="2" name="Title 1"/>
          <p:cNvSpPr>
            <a:spLocks noGrp="1"/>
          </p:cNvSpPr>
          <p:nvPr>
            <p:ph type="title"/>
          </p:nvPr>
        </p:nvSpPr>
        <p:spPr/>
        <p:txBody>
          <a:bodyPr>
            <a:normAutofit/>
          </a:bodyPr>
          <a:lstStyle/>
          <a:p>
            <a:r>
              <a:rPr lang="en-US" sz="3200" b="1" dirty="0"/>
              <a:t>Mean and Sigma </a:t>
            </a:r>
            <a:r>
              <a:rPr lang="en-US" sz="3200" b="1" dirty="0" smtClean="0"/>
              <a:t>Method example</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1075096655"/>
              </p:ext>
            </p:extLst>
          </p:nvPr>
        </p:nvGraphicFramePr>
        <p:xfrm>
          <a:off x="1013763" y="2321430"/>
          <a:ext cx="1987262" cy="708602"/>
        </p:xfrm>
        <a:graphic>
          <a:graphicData uri="http://schemas.openxmlformats.org/presentationml/2006/ole">
            <mc:AlternateContent xmlns:mc="http://schemas.openxmlformats.org/markup-compatibility/2006">
              <mc:Choice xmlns:v="urn:schemas-microsoft-com:vml" Requires="v">
                <p:oleObj spid="_x0000_s47230" name="Equation" r:id="rId3" imgW="1104840" imgH="393480" progId="Equation.DSMT4">
                  <p:embed/>
                </p:oleObj>
              </mc:Choice>
              <mc:Fallback>
                <p:oleObj name="Equation" r:id="rId3" imgW="1104840" imgH="393480" progId="Equation.DSMT4">
                  <p:embed/>
                  <p:pic>
                    <p:nvPicPr>
                      <p:cNvPr id="0" name="Object 7"/>
                      <p:cNvPicPr>
                        <a:picLocks noChangeAspect="1" noChangeArrowheads="1"/>
                      </p:cNvPicPr>
                      <p:nvPr/>
                    </p:nvPicPr>
                    <p:blipFill>
                      <a:blip r:embed="rId4"/>
                      <a:srcRect/>
                      <a:stretch>
                        <a:fillRect/>
                      </a:stretch>
                    </p:blipFill>
                    <p:spPr bwMode="auto">
                      <a:xfrm>
                        <a:off x="1013763" y="2321430"/>
                        <a:ext cx="1987262" cy="708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73870634"/>
              </p:ext>
            </p:extLst>
          </p:nvPr>
        </p:nvGraphicFramePr>
        <p:xfrm>
          <a:off x="990600" y="3276600"/>
          <a:ext cx="3846080" cy="365125"/>
        </p:xfrm>
        <a:graphic>
          <a:graphicData uri="http://schemas.openxmlformats.org/presentationml/2006/ole">
            <mc:AlternateContent xmlns:mc="http://schemas.openxmlformats.org/markup-compatibility/2006">
              <mc:Choice xmlns:v="urn:schemas-microsoft-com:vml" Requires="v">
                <p:oleObj spid="_x0000_s47231" name="Equation" r:id="rId5" imgW="2133360" imgH="203040" progId="Equation.DSMT4">
                  <p:embed/>
                </p:oleObj>
              </mc:Choice>
              <mc:Fallback>
                <p:oleObj name="Equation" r:id="rId5" imgW="2133360" imgH="203040" progId="Equation.DSMT4">
                  <p:embed/>
                  <p:pic>
                    <p:nvPicPr>
                      <p:cNvPr id="0" name="Object 8"/>
                      <p:cNvPicPr>
                        <a:picLocks noChangeAspect="1" noChangeArrowheads="1"/>
                      </p:cNvPicPr>
                      <p:nvPr/>
                    </p:nvPicPr>
                    <p:blipFill>
                      <a:blip r:embed="rId6"/>
                      <a:srcRect/>
                      <a:stretch>
                        <a:fillRect/>
                      </a:stretch>
                    </p:blipFill>
                    <p:spPr bwMode="auto">
                      <a:xfrm>
                        <a:off x="990600" y="3276600"/>
                        <a:ext cx="384608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58045650"/>
              </p:ext>
            </p:extLst>
          </p:nvPr>
        </p:nvGraphicFramePr>
        <p:xfrm>
          <a:off x="798513" y="4419600"/>
          <a:ext cx="2389187" cy="477838"/>
        </p:xfrm>
        <a:graphic>
          <a:graphicData uri="http://schemas.openxmlformats.org/presentationml/2006/ole">
            <mc:AlternateContent xmlns:mc="http://schemas.openxmlformats.org/markup-compatibility/2006">
              <mc:Choice xmlns:v="urn:schemas-microsoft-com:vml" Requires="v">
                <p:oleObj spid="_x0000_s47232" name="Equation" r:id="rId7" imgW="1206360" imgH="241200" progId="Equation.DSMT4">
                  <p:embed/>
                </p:oleObj>
              </mc:Choice>
              <mc:Fallback>
                <p:oleObj name="Equation" r:id="rId7" imgW="1206360" imgH="241200" progId="Equation.DSMT4">
                  <p:embed/>
                  <p:pic>
                    <p:nvPicPr>
                      <p:cNvPr id="0" name="Object 3"/>
                      <p:cNvPicPr>
                        <a:picLocks noChangeAspect="1" noChangeArrowheads="1"/>
                      </p:cNvPicPr>
                      <p:nvPr/>
                    </p:nvPicPr>
                    <p:blipFill>
                      <a:blip r:embed="rId8"/>
                      <a:srcRect/>
                      <a:stretch>
                        <a:fillRect/>
                      </a:stretch>
                    </p:blipFill>
                    <p:spPr bwMode="auto">
                      <a:xfrm>
                        <a:off x="798513" y="4419600"/>
                        <a:ext cx="238918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769869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762000" y="152400"/>
            <a:ext cx="7772400" cy="1143000"/>
          </a:xfrm>
        </p:spPr>
        <p:txBody>
          <a:bodyPr/>
          <a:lstStyle/>
          <a:p>
            <a:r>
              <a:rPr lang="en-US" b="1" dirty="0"/>
              <a:t>Mean and Sigma </a:t>
            </a:r>
            <a:r>
              <a:rPr lang="en-US" b="1" dirty="0" smtClean="0"/>
              <a:t>Method example</a:t>
            </a:r>
            <a:endParaRPr lang="en-US" altLang="en-US" dirty="0" smtClean="0">
              <a:solidFill>
                <a:srgbClr val="FFFF66"/>
              </a:solidFill>
              <a:latin typeface="Book Antiqua" panose="020406020503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37528071"/>
              </p:ext>
            </p:extLst>
          </p:nvPr>
        </p:nvGraphicFramePr>
        <p:xfrm>
          <a:off x="762000" y="2209800"/>
          <a:ext cx="6858000" cy="4101084"/>
        </p:xfrm>
        <a:graphic>
          <a:graphicData uri="http://schemas.openxmlformats.org/drawingml/2006/table">
            <a:tbl>
              <a:tblPr firstRow="1" firstCol="1" bandRow="1"/>
              <a:tblGrid>
                <a:gridCol w="533400"/>
                <a:gridCol w="490207"/>
                <a:gridCol w="501655"/>
                <a:gridCol w="418046"/>
                <a:gridCol w="460431"/>
                <a:gridCol w="568061"/>
                <a:gridCol w="533400"/>
                <a:gridCol w="533400"/>
                <a:gridCol w="533400"/>
                <a:gridCol w="533400"/>
                <a:gridCol w="609600"/>
                <a:gridCol w="609600"/>
                <a:gridCol w="533400"/>
              </a:tblGrid>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 </a:t>
                      </a:r>
                      <a:endParaRPr lang="en-US" sz="1400" b="1" dirty="0">
                        <a:solidFill>
                          <a:schemeClr val="tx2"/>
                        </a:solidFill>
                        <a:effectLst/>
                        <a:latin typeface="Calibri"/>
                        <a:ea typeface="Calibri"/>
                        <a:cs typeface="Times New Roman"/>
                      </a:endParaRPr>
                    </a:p>
                  </a:txBody>
                  <a:tcPr marL="62707" marR="62707" marT="0" marB="0">
                    <a:lnL>
                      <a:noFill/>
                    </a:lnL>
                    <a:lnR>
                      <a:noFill/>
                    </a:lnR>
                    <a:lnT w="12700" cap="flat" cmpd="sng" algn="ctr">
                      <a:solidFill>
                        <a:srgbClr val="000000"/>
                      </a:solidFill>
                      <a:prstDash val="solid"/>
                      <a:round/>
                      <a:headEnd type="none" w="med" len="med"/>
                      <a:tailEnd type="none" w="med" len="med"/>
                    </a:lnT>
                    <a:lnB>
                      <a:noFill/>
                    </a:lnB>
                  </a:tcPr>
                </a:tc>
                <a:tc gridSpan="6">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Form X</a:t>
                      </a:r>
                      <a:endParaRPr lang="en-US" sz="1400" b="1"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Form Y</a:t>
                      </a:r>
                      <a:endParaRPr lang="en-US" sz="1400" b="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 </a:t>
                      </a:r>
                      <a:endParaRPr lang="en-US" sz="1400" b="1" dirty="0">
                        <a:solidFill>
                          <a:schemeClr val="tx2"/>
                        </a:solidFill>
                        <a:effectLst/>
                        <a:latin typeface="Calibri"/>
                        <a:ea typeface="Calibri"/>
                        <a:cs typeface="Times New Roman"/>
                      </a:endParaRPr>
                    </a:p>
                  </a:txBody>
                  <a:tcPr marL="62707" marR="62707" marT="0" marB="0">
                    <a:lnL>
                      <a:noFill/>
                    </a:lnL>
                    <a:lnR>
                      <a:noFill/>
                    </a:lnR>
                    <a:lnT>
                      <a:noFill/>
                    </a:lnT>
                    <a:lnB>
                      <a:noFill/>
                    </a:lnB>
                  </a:tcPr>
                </a:tc>
                <a:tc gridSpan="3">
                  <a:txBody>
                    <a:bodyPr/>
                    <a:lstStyle/>
                    <a:p>
                      <a:pPr marL="0" marR="0" algn="r">
                        <a:lnSpc>
                          <a:spcPct val="115000"/>
                        </a:lnSpc>
                        <a:spcBef>
                          <a:spcPts val="0"/>
                        </a:spcBef>
                        <a:spcAft>
                          <a:spcPts val="0"/>
                        </a:spcAft>
                      </a:pPr>
                      <a:r>
                        <a:rPr lang="en-US" sz="1400" b="1" dirty="0">
                          <a:solidFill>
                            <a:schemeClr val="tx2"/>
                          </a:solidFill>
                          <a:effectLst/>
                          <a:latin typeface="Calibri"/>
                          <a:ea typeface="Times New Roman"/>
                          <a:cs typeface="Times New Roman"/>
                        </a:rPr>
                        <a:t>Unique Items</a:t>
                      </a:r>
                      <a:endParaRPr lang="en-US" sz="14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a:solidFill>
                            <a:schemeClr val="tx2"/>
                          </a:solidFill>
                          <a:effectLst/>
                          <a:latin typeface="Calibri"/>
                          <a:ea typeface="Times New Roman"/>
                          <a:cs typeface="Times New Roman"/>
                        </a:rPr>
                        <a:t>Common Items</a:t>
                      </a:r>
                      <a:endParaRPr lang="en-US" sz="1400" b="1">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Common Items</a:t>
                      </a:r>
                      <a:endParaRPr lang="en-US" sz="1400" b="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Unique Items</a:t>
                      </a:r>
                      <a:endParaRPr lang="en-US" sz="1400" b="1"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hMerge="1">
                  <a:txBody>
                    <a:bodyPr/>
                    <a:lstStyle/>
                    <a:p>
                      <a:endParaRPr lang="en-US"/>
                    </a:p>
                  </a:txBody>
                  <a:tcPr/>
                </a:tc>
                <a:tc hMerge="1">
                  <a:txBody>
                    <a:bodyPr/>
                    <a:lstStyle/>
                    <a:p>
                      <a:endParaRPr lang="en-US"/>
                    </a:p>
                  </a:txBody>
                  <a:tcPr/>
                </a:tc>
              </a:tr>
              <a:tr h="176276">
                <a:tc>
                  <a:txBody>
                    <a:bodyPr/>
                    <a:lstStyle/>
                    <a:p>
                      <a:pPr marL="0" marR="0" algn="ctr">
                        <a:lnSpc>
                          <a:spcPct val="115000"/>
                        </a:lnSpc>
                        <a:spcBef>
                          <a:spcPts val="0"/>
                        </a:spcBef>
                        <a:spcAft>
                          <a:spcPts val="0"/>
                        </a:spcAft>
                      </a:pPr>
                      <a:r>
                        <a:rPr lang="en-US" sz="1400" b="1" dirty="0">
                          <a:solidFill>
                            <a:schemeClr val="tx2"/>
                          </a:solidFill>
                          <a:effectLst/>
                          <a:latin typeface="Calibri"/>
                          <a:ea typeface="Times New Roman"/>
                          <a:cs typeface="Times New Roman"/>
                        </a:rPr>
                        <a:t>Item</a:t>
                      </a:r>
                      <a:endParaRPr lang="en-US" sz="1400" b="1" dirty="0">
                        <a:solidFill>
                          <a:schemeClr val="tx2"/>
                        </a:solidFill>
                        <a:effectLst/>
                        <a:latin typeface="Calibri"/>
                        <a:ea typeface="Calibri"/>
                        <a:cs typeface="Times New Roman"/>
                      </a:endParaRPr>
                    </a:p>
                  </a:txBody>
                  <a:tcPr marL="62707" marR="62707"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a:solidFill>
                            <a:schemeClr val="tx2"/>
                          </a:solidFill>
                          <a:effectLst/>
                          <a:latin typeface="Calibri"/>
                          <a:ea typeface="Times New Roman"/>
                          <a:cs typeface="Times New Roman"/>
                        </a:rPr>
                        <a:t>c</a:t>
                      </a:r>
                      <a:endParaRPr lang="en-US" sz="1400" b="1" i="1">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a</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b</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i="1" dirty="0">
                          <a:solidFill>
                            <a:schemeClr val="tx2"/>
                          </a:solidFill>
                          <a:effectLst/>
                          <a:latin typeface="Calibri"/>
                          <a:ea typeface="Times New Roman"/>
                          <a:cs typeface="Times New Roman"/>
                        </a:rPr>
                        <a:t>c</a:t>
                      </a:r>
                      <a:endParaRPr lang="en-US" sz="1400" b="1" i="1" dirty="0">
                        <a:solidFill>
                          <a:schemeClr val="tx2"/>
                        </a:solidFill>
                        <a:effectLst/>
                        <a:latin typeface="Calibri"/>
                        <a:ea typeface="Calibri"/>
                        <a:cs typeface="Times New Roman"/>
                      </a:endParaRPr>
                    </a:p>
                  </a:txBody>
                  <a:tcPr marL="62707" marR="62707" marT="0" marB="0" anchor="b">
                    <a:lnL>
                      <a:noFill/>
                    </a:lnL>
                    <a:lnR>
                      <a:noFill/>
                    </a:lnR>
                    <a:lnT>
                      <a:noFill/>
                    </a:lnT>
                    <a:lnB w="12700" cap="flat" cmpd="sng" algn="ctr">
                      <a:solidFill>
                        <a:schemeClr val="tx1"/>
                      </a:solidFill>
                      <a:prstDash val="solid"/>
                      <a:round/>
                      <a:headEnd type="none" w="med" len="med"/>
                      <a:tailEnd type="none" w="med" len="med"/>
                    </a:lnB>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1</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1.08</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0.59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0.21</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2</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0.63</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1.22</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0.12</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3</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0.92</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-0.48</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0.18</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4</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1.37</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0.69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0.22</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5</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0.57</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-1.11</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0.09</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smtClean="0">
                          <a:solidFill>
                            <a:schemeClr val="tx2"/>
                          </a:solidFill>
                          <a:effectLst/>
                          <a:latin typeface="Calibri"/>
                          <a:ea typeface="Calibri"/>
                          <a:cs typeface="Times New Roman"/>
                        </a:rPr>
                        <a:t>6</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0.94</a:t>
                      </a:r>
                      <a:endParaRPr lang="en-US" sz="120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-0.53</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0.06</a:t>
                      </a:r>
                      <a:endParaRPr lang="en-US" sz="1200" dirty="0">
                        <a:solidFill>
                          <a:schemeClr val="tx2"/>
                        </a:solidFill>
                        <a:effectLst/>
                        <a:latin typeface="Calibri"/>
                        <a:ea typeface="Calibri"/>
                        <a:cs typeface="Times New Roman"/>
                      </a:endParaRPr>
                    </a:p>
                  </a:txBody>
                  <a:tcPr marL="68580" marR="68580"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15000"/>
                        </a:lnSpc>
                        <a:spcBef>
                          <a:spcPts val="0"/>
                        </a:spcBef>
                        <a:spcAft>
                          <a:spcPts val="0"/>
                        </a:spcAft>
                      </a:pPr>
                      <a:endParaRPr lang="en-US" sz="120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7</a:t>
                      </a:r>
                      <a:endParaRPr lang="en-US" sz="1200" dirty="0">
                        <a:solidFill>
                          <a:schemeClr val="tx2"/>
                        </a:solidFill>
                        <a:effectLst/>
                        <a:latin typeface="Calibri"/>
                        <a:ea typeface="Calibri"/>
                        <a:cs typeface="Times New Roman"/>
                      </a:endParaRPr>
                    </a:p>
                  </a:txBody>
                  <a:tcPr marL="62707" marR="62707" marT="0" marB="0">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0.71</a:t>
                      </a:r>
                      <a:endParaRPr lang="en-US" sz="120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b="0" dirty="0">
                          <a:solidFill>
                            <a:schemeClr val="tx2"/>
                          </a:solidFill>
                          <a:effectLst/>
                          <a:latin typeface="Calibri"/>
                          <a:ea typeface="Times New Roman"/>
                          <a:cs typeface="Times New Roman"/>
                        </a:rPr>
                        <a:t>0.66</a:t>
                      </a:r>
                      <a:endParaRPr lang="en-US" sz="1200" b="0" dirty="0">
                        <a:solidFill>
                          <a:schemeClr val="tx2"/>
                        </a:solidFill>
                        <a:effectLst/>
                        <a:latin typeface="Calibri"/>
                        <a:ea typeface="Calibri"/>
                        <a:cs typeface="Times New Roman"/>
                      </a:endParaRPr>
                    </a:p>
                  </a:txBody>
                  <a:tcPr marL="62707" marR="62707" marT="0" marB="0" anchor="b">
                    <a:lnL>
                      <a:noFill/>
                    </a:lnL>
                    <a:lnR>
                      <a:noFill/>
                    </a:lnR>
                    <a:lnT w="12700" cap="flat" cmpd="sng" algn="ctr">
                      <a:no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0.15</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r" fontAlgn="b"/>
                      <a:r>
                        <a:rPr lang="en-US" sz="1200" b="0" i="0" u="none" strike="noStrike" dirty="0">
                          <a:solidFill>
                            <a:schemeClr val="tx2"/>
                          </a:solidFill>
                          <a:effectLst/>
                          <a:latin typeface="Calibri"/>
                        </a:rPr>
                        <a:t>0.74</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r" fontAlgn="b"/>
                      <a:r>
                        <a:rPr lang="en-US" sz="1200" b="0" i="0" u="none" strike="noStrike">
                          <a:solidFill>
                            <a:schemeClr val="tx2"/>
                          </a:solidFill>
                          <a:effectLst/>
                          <a:latin typeface="Calibri"/>
                        </a:rPr>
                        <a:t>0.65</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r" fontAlgn="b"/>
                      <a:r>
                        <a:rPr lang="en-US" sz="1200" b="0" i="0" u="none" strike="noStrike">
                          <a:solidFill>
                            <a:schemeClr val="tx2"/>
                          </a:solidFill>
                          <a:effectLst/>
                          <a:latin typeface="Calibri"/>
                        </a:rPr>
                        <a:t>0.19</a:t>
                      </a: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8</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1.31</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0" dirty="0">
                          <a:solidFill>
                            <a:schemeClr val="tx2"/>
                          </a:solidFill>
                          <a:effectLst/>
                          <a:latin typeface="Calibri"/>
                          <a:ea typeface="Times New Roman"/>
                          <a:cs typeface="Times New Roman"/>
                        </a:rPr>
                        <a:t>-0.89</a:t>
                      </a:r>
                      <a:endParaRPr lang="en-US" sz="1200" b="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0.22</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sz="1200" b="0" i="0" u="none" strike="noStrike" dirty="0">
                          <a:solidFill>
                            <a:schemeClr val="tx2"/>
                          </a:solidFill>
                          <a:effectLst/>
                          <a:latin typeface="Calibri"/>
                        </a:rPr>
                        <a:t>1.36</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US" sz="1200" b="0" i="0" u="none" strike="noStrike">
                          <a:solidFill>
                            <a:schemeClr val="tx2"/>
                          </a:solidFill>
                          <a:effectLst/>
                          <a:latin typeface="Calibri"/>
                        </a:rPr>
                        <a:t>-0.77</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0.15</a:t>
                      </a: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9</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0.92</a:t>
                      </a:r>
                      <a:endParaRPr lang="en-US" sz="120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0" dirty="0">
                          <a:solidFill>
                            <a:schemeClr val="tx2"/>
                          </a:solidFill>
                          <a:effectLst/>
                          <a:latin typeface="Calibri"/>
                          <a:ea typeface="Times New Roman"/>
                          <a:cs typeface="Times New Roman"/>
                        </a:rPr>
                        <a:t>-0.05</a:t>
                      </a:r>
                      <a:endParaRPr lang="en-US" sz="1200" b="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0.16</a:t>
                      </a:r>
                      <a:endParaRPr lang="en-US" sz="1200" dirty="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sz="1200" b="0" i="0" u="none" strike="noStrike" dirty="0">
                          <a:solidFill>
                            <a:schemeClr val="tx2"/>
                          </a:solidFill>
                          <a:effectLst/>
                          <a:latin typeface="Calibri"/>
                        </a:rPr>
                        <a:t>0.95</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US" sz="1200" b="0" i="0" u="none" strike="noStrike">
                          <a:solidFill>
                            <a:schemeClr val="tx2"/>
                          </a:solidFill>
                          <a:effectLst/>
                          <a:latin typeface="Calibri"/>
                        </a:rPr>
                        <a:t>-0.16</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0.26</a:t>
                      </a: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r>
              <a:tr h="196443">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10</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dirty="0">
                          <a:solidFill>
                            <a:schemeClr val="tx2"/>
                          </a:solidFill>
                          <a:effectLst/>
                          <a:latin typeface="Calibri"/>
                          <a:ea typeface="Times New Roman"/>
                          <a:cs typeface="Times New Roman"/>
                        </a:rPr>
                        <a:t>1.25</a:t>
                      </a:r>
                      <a:endParaRPr lang="en-US" sz="120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b="0" dirty="0">
                          <a:solidFill>
                            <a:schemeClr val="tx2"/>
                          </a:solidFill>
                          <a:effectLst/>
                          <a:latin typeface="Calibri"/>
                          <a:ea typeface="Times New Roman"/>
                          <a:cs typeface="Times New Roman"/>
                        </a:rPr>
                        <a:t>0.41</a:t>
                      </a:r>
                      <a:endParaRPr lang="en-US" sz="1200" b="0" dirty="0">
                        <a:solidFill>
                          <a:schemeClr val="tx2"/>
                        </a:solidFill>
                        <a:effectLst/>
                        <a:latin typeface="Calibri"/>
                        <a:ea typeface="Calibri"/>
                        <a:cs typeface="Times New Roman"/>
                      </a:endParaRPr>
                    </a:p>
                  </a:txBody>
                  <a:tcPr marL="62707" marR="62707" marT="0" marB="0" anchor="b">
                    <a:lnL>
                      <a:noFill/>
                    </a:lnL>
                    <a:lnR>
                      <a:noFill/>
                    </a:lnR>
                    <a:lnT>
                      <a:noFill/>
                    </a:lnT>
                    <a:lnB>
                      <a:noFill/>
                    </a:lnB>
                  </a:tcPr>
                </a:tc>
                <a:tc>
                  <a:txBody>
                    <a:bodyPr/>
                    <a:lstStyle/>
                    <a:p>
                      <a:pPr marL="0" marR="0" algn="r">
                        <a:lnSpc>
                          <a:spcPct val="115000"/>
                        </a:lnSpc>
                        <a:spcBef>
                          <a:spcPts val="0"/>
                        </a:spcBef>
                        <a:spcAft>
                          <a:spcPts val="0"/>
                        </a:spcAft>
                      </a:pPr>
                      <a:r>
                        <a:rPr lang="en-US" sz="1200">
                          <a:solidFill>
                            <a:schemeClr val="tx2"/>
                          </a:solidFill>
                          <a:effectLst/>
                          <a:latin typeface="Calibri"/>
                          <a:ea typeface="Times New Roman"/>
                          <a:cs typeface="Times New Roman"/>
                        </a:rPr>
                        <a:t>0.09</a:t>
                      </a:r>
                      <a:endParaRPr lang="en-US" sz="1200">
                        <a:solidFill>
                          <a:schemeClr val="tx2"/>
                        </a:solidFill>
                        <a:effectLst/>
                        <a:latin typeface="Calibri"/>
                        <a:ea typeface="Calibri"/>
                        <a:cs typeface="Times New Roman"/>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r" fontAlgn="b"/>
                      <a:r>
                        <a:rPr lang="en-US" sz="1200" b="0" i="0" u="none" strike="noStrike" dirty="0">
                          <a:solidFill>
                            <a:schemeClr val="tx2"/>
                          </a:solidFill>
                          <a:effectLst/>
                          <a:latin typeface="Calibri"/>
                        </a:rPr>
                        <a:t>1.30</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r" fontAlgn="b"/>
                      <a:r>
                        <a:rPr lang="en-US" sz="1200" b="0" i="0" u="none" strike="noStrike">
                          <a:solidFill>
                            <a:schemeClr val="tx2"/>
                          </a:solidFill>
                          <a:effectLst/>
                          <a:latin typeface="Calibri"/>
                        </a:rPr>
                        <a:t>0.42</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0.13</a:t>
                      </a: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11</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1.39</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-0.09</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0.11</a:t>
                      </a: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12</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0.50</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-0.82</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0.23</a:t>
                      </a: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13</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dirty="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0.79</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0.62</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0.19</a:t>
                      </a: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a:solidFill>
                            <a:schemeClr val="tx2"/>
                          </a:solidFill>
                          <a:effectLst/>
                          <a:latin typeface="Calibri"/>
                          <a:ea typeface="Times New Roman"/>
                          <a:cs typeface="Times New Roman"/>
                        </a:rPr>
                        <a:t>14</a:t>
                      </a:r>
                      <a:endParaRPr lang="en-US" sz="120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0.72</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1.35</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0.13</a:t>
                      </a: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a:solidFill>
                            <a:schemeClr val="tx2"/>
                          </a:solidFill>
                          <a:effectLst/>
                          <a:latin typeface="Calibri"/>
                          <a:ea typeface="Times New Roman"/>
                          <a:cs typeface="Times New Roman"/>
                        </a:rPr>
                        <a:t>15</a:t>
                      </a:r>
                      <a:endParaRPr lang="en-US" sz="1200">
                        <a:solidFill>
                          <a:schemeClr val="tx2"/>
                        </a:solidFill>
                        <a:effectLst/>
                        <a:latin typeface="Calibri"/>
                        <a:ea typeface="Calibri"/>
                        <a:cs typeface="Times New Roman"/>
                      </a:endParaRPr>
                    </a:p>
                  </a:txBody>
                  <a:tcPr marL="62707" marR="62707" marT="0" marB="0">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a:noFill/>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1.13</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-0.37</a:t>
                      </a:r>
                    </a:p>
                  </a:txBody>
                  <a:tcPr marL="9525" marR="9525" marT="9525" marB="0" anchor="b">
                    <a:lnL>
                      <a:noFill/>
                    </a:lnL>
                    <a:lnR>
                      <a:noFill/>
                    </a:lnR>
                    <a:lnT>
                      <a:noFill/>
                    </a:lnT>
                    <a:lnB>
                      <a:noFill/>
                    </a:lnB>
                  </a:tcPr>
                </a:tc>
                <a:tc>
                  <a:txBody>
                    <a:bodyPr/>
                    <a:lstStyle/>
                    <a:p>
                      <a:pPr algn="r" fontAlgn="b"/>
                      <a:r>
                        <a:rPr lang="en-US" sz="1200" b="0" i="0" u="none" strike="noStrike">
                          <a:solidFill>
                            <a:schemeClr val="tx2"/>
                          </a:solidFill>
                          <a:effectLst/>
                          <a:latin typeface="Calibri"/>
                        </a:rPr>
                        <a:t>0.08</a:t>
                      </a:r>
                    </a:p>
                  </a:txBody>
                  <a:tcPr marL="9525" marR="9525" marT="9525" marB="0" anchor="b">
                    <a:lnL>
                      <a:noFill/>
                    </a:lnL>
                    <a:lnR>
                      <a:noFill/>
                    </a:lnR>
                    <a:lnT>
                      <a:noFill/>
                    </a:lnT>
                    <a:lnB>
                      <a:noFill/>
                    </a:lnB>
                  </a:tcPr>
                </a:tc>
              </a:tr>
              <a:tr h="176276">
                <a:tc>
                  <a:txBody>
                    <a:bodyPr/>
                    <a:lstStyle/>
                    <a:p>
                      <a:pPr marL="0" marR="0" algn="ctr">
                        <a:lnSpc>
                          <a:spcPct val="115000"/>
                        </a:lnSpc>
                        <a:spcBef>
                          <a:spcPts val="0"/>
                        </a:spcBef>
                        <a:spcAft>
                          <a:spcPts val="0"/>
                        </a:spcAft>
                      </a:pPr>
                      <a:r>
                        <a:rPr lang="en-US" sz="1200" dirty="0">
                          <a:solidFill>
                            <a:schemeClr val="tx2"/>
                          </a:solidFill>
                          <a:effectLst/>
                          <a:latin typeface="Calibri"/>
                          <a:ea typeface="Times New Roman"/>
                          <a:cs typeface="Times New Roman"/>
                        </a:rPr>
                        <a:t>16</a:t>
                      </a:r>
                      <a:endParaRPr lang="en-US" sz="1200" dirty="0">
                        <a:solidFill>
                          <a:schemeClr val="tx2"/>
                        </a:solidFill>
                        <a:effectLst/>
                        <a:latin typeface="Calibri"/>
                        <a:ea typeface="Calibri"/>
                        <a:cs typeface="Times New Roman"/>
                      </a:endParaRPr>
                    </a:p>
                  </a:txBody>
                  <a:tcPr marL="62707" marR="6270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solidFill>
                          <a:schemeClr val="tx2"/>
                        </a:solidFill>
                        <a:effectLst/>
                        <a:latin typeface="Calibri"/>
                      </a:endParaRPr>
                    </a:p>
                  </a:txBody>
                  <a:tcPr marL="62707" marR="62707" marT="0" marB="0" anchor="b">
                    <a:lnL>
                      <a:noFill/>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chemeClr val="tx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chemeClr val="tx2"/>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chemeClr val="tx2"/>
                          </a:solidFill>
                          <a:effectLst/>
                          <a:latin typeface="Calibri"/>
                        </a:rPr>
                        <a:t>0.51</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chemeClr val="tx2"/>
                          </a:solidFill>
                          <a:effectLst/>
                          <a:latin typeface="Calibri"/>
                        </a:rPr>
                        <a:t>-0.04</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chemeClr val="tx2"/>
                          </a:solidFill>
                          <a:effectLst/>
                          <a:latin typeface="Calibri"/>
                        </a:rPr>
                        <a:t>0.17</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2" name="TextBox 1"/>
          <p:cNvSpPr txBox="1"/>
          <p:nvPr/>
        </p:nvSpPr>
        <p:spPr>
          <a:xfrm>
            <a:off x="472697" y="1676400"/>
            <a:ext cx="6400801" cy="461665"/>
          </a:xfrm>
          <a:prstGeom prst="rect">
            <a:avLst/>
          </a:prstGeom>
          <a:noFill/>
        </p:spPr>
        <p:txBody>
          <a:bodyPr wrap="square" rtlCol="0">
            <a:spAutoFit/>
          </a:bodyPr>
          <a:lstStyle/>
          <a:p>
            <a:pPr marL="285750" indent="-285750">
              <a:buClr>
                <a:schemeClr val="accent1"/>
              </a:buClr>
              <a:buFont typeface="Wingdings" panose="05000000000000000000" pitchFamily="2" charset="2"/>
              <a:buChar char="§"/>
            </a:pPr>
            <a:r>
              <a:rPr lang="en-US" sz="2400" dirty="0" smtClean="0">
                <a:solidFill>
                  <a:schemeClr val="tx2"/>
                </a:solidFill>
              </a:rPr>
              <a:t>After transformation of Form Y parameters:</a:t>
            </a:r>
            <a:endParaRPr lang="en-US" sz="2400" dirty="0">
              <a:solidFill>
                <a:schemeClr val="tx2"/>
              </a:solidFill>
            </a:endParaRPr>
          </a:p>
        </p:txBody>
      </p:sp>
    </p:spTree>
    <p:extLst>
      <p:ext uri="{BB962C8B-B14F-4D97-AF65-F5344CB8AC3E}">
        <p14:creationId xmlns:p14="http://schemas.microsoft.com/office/powerpoint/2010/main" val="19104002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indent="-231775">
              <a:spcBef>
                <a:spcPts val="1200"/>
              </a:spcBef>
              <a:buFont typeface="Wingdings" panose="05000000000000000000" pitchFamily="2" charset="2"/>
              <a:buChar char="§"/>
              <a:tabLst>
                <a:tab pos="346075" algn="l"/>
                <a:tab pos="914400" algn="l"/>
              </a:tabLst>
            </a:pPr>
            <a:r>
              <a:rPr lang="en-US" sz="2400" dirty="0" smtClean="0"/>
              <a:t>This method uses the information in both the difficulty and discrimination parameter estimates to determine the equating relationship.</a:t>
            </a:r>
          </a:p>
          <a:p>
            <a:pPr marL="231775" indent="-231775">
              <a:spcBef>
                <a:spcPts val="1800"/>
              </a:spcBef>
              <a:buFont typeface="Wingdings" panose="05000000000000000000" pitchFamily="2" charset="2"/>
              <a:buChar char="§"/>
              <a:tabLst>
                <a:tab pos="346075" algn="l"/>
                <a:tab pos="914400" algn="l"/>
              </a:tabLst>
            </a:pPr>
            <a:r>
              <a:rPr lang="en-US" sz="2400" dirty="0" smtClean="0"/>
              <a:t>The linear transformation is found that would minimize the sum of squared differences between expected scores on the common items based on the item parameter estimates for each group</a:t>
            </a:r>
            <a:r>
              <a:rPr lang="en-US" sz="2800" dirty="0" smtClean="0"/>
              <a:t>.</a:t>
            </a:r>
          </a:p>
          <a:p>
            <a:pPr marL="231775" indent="-231775">
              <a:spcBef>
                <a:spcPts val="1800"/>
              </a:spcBef>
              <a:buFont typeface="Wingdings" panose="05000000000000000000" pitchFamily="2" charset="2"/>
              <a:buChar char="§"/>
              <a:tabLst>
                <a:tab pos="346075" algn="l"/>
                <a:tab pos="914400" algn="l"/>
              </a:tabLst>
            </a:pPr>
            <a:r>
              <a:rPr lang="en-US" sz="2400" dirty="0"/>
              <a:t>This method is considerably more complex than the mean and sigma method</a:t>
            </a:r>
            <a:r>
              <a:rPr lang="en-US" sz="2400" dirty="0" smtClean="0"/>
              <a:t>.</a:t>
            </a:r>
            <a:endParaRPr lang="en-US" sz="2400" dirty="0"/>
          </a:p>
        </p:txBody>
      </p:sp>
      <p:sp>
        <p:nvSpPr>
          <p:cNvPr id="2" name="Title 1"/>
          <p:cNvSpPr>
            <a:spLocks noGrp="1"/>
          </p:cNvSpPr>
          <p:nvPr>
            <p:ph type="title"/>
          </p:nvPr>
        </p:nvSpPr>
        <p:spPr/>
        <p:txBody>
          <a:bodyPr>
            <a:normAutofit/>
          </a:bodyPr>
          <a:lstStyle/>
          <a:p>
            <a:r>
              <a:rPr lang="en-US" sz="3200" b="1" dirty="0" smtClean="0"/>
              <a:t>Characteristic Curve Method</a:t>
            </a:r>
            <a:endParaRPr lang="en-US" sz="3200" b="1" dirty="0"/>
          </a:p>
        </p:txBody>
      </p:sp>
    </p:spTree>
    <p:extLst>
      <p:ext uri="{BB962C8B-B14F-4D97-AF65-F5344CB8AC3E}">
        <p14:creationId xmlns:p14="http://schemas.microsoft.com/office/powerpoint/2010/main" val="2223220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Autofit/>
          </a:bodyPr>
          <a:lstStyle/>
          <a:p>
            <a:pPr marL="231775" indent="-231775">
              <a:spcBef>
                <a:spcPts val="1800"/>
              </a:spcBef>
              <a:buFont typeface="Arial" panose="020B0604020202020204" pitchFamily="34" charset="0"/>
              <a:buChar char="•"/>
            </a:pPr>
            <a:r>
              <a:rPr lang="en-US" sz="2400" dirty="0" smtClean="0"/>
              <a:t>Successful equating will result in scores that can be validly compared even though they were obtained on different test forms.</a:t>
            </a:r>
          </a:p>
          <a:p>
            <a:pPr marL="231775" lvl="1" indent="-231775">
              <a:spcBef>
                <a:spcPts val="1800"/>
              </a:spcBef>
              <a:buClr>
                <a:schemeClr val="accent1"/>
              </a:buClr>
              <a:buFont typeface="Arial" panose="020B0604020202020204" pitchFamily="34" charset="0"/>
              <a:buChar char="•"/>
            </a:pPr>
            <a:r>
              <a:rPr lang="en-US" sz="2400" b="1" dirty="0"/>
              <a:t>The overarching principle of equating is that it should be </a:t>
            </a:r>
            <a:r>
              <a:rPr lang="en-US" sz="2400" b="1" i="1" dirty="0"/>
              <a:t>equitable</a:t>
            </a:r>
            <a:r>
              <a:rPr lang="en-US" sz="2400" b="1" dirty="0"/>
              <a:t> for all test-takers: </a:t>
            </a:r>
            <a:r>
              <a:rPr lang="en-US" sz="2400" b="1" dirty="0" smtClean="0"/>
              <a:t>after equating, it </a:t>
            </a:r>
            <a:r>
              <a:rPr lang="en-US" sz="2400" b="1" dirty="0"/>
              <a:t>should not matter to  individuals whether they take Form X or Form Y. </a:t>
            </a:r>
            <a:endParaRPr lang="en-US" sz="2800" b="1" dirty="0" smtClean="0"/>
          </a:p>
          <a:p>
            <a:pPr marL="45720" indent="0">
              <a:buNone/>
            </a:pPr>
            <a:endParaRPr lang="en-US" sz="2800" dirty="0" smtClean="0"/>
          </a:p>
        </p:txBody>
      </p:sp>
      <p:sp>
        <p:nvSpPr>
          <p:cNvPr id="2" name="Title 1"/>
          <p:cNvSpPr>
            <a:spLocks noGrp="1"/>
          </p:cNvSpPr>
          <p:nvPr>
            <p:ph type="title"/>
          </p:nvPr>
        </p:nvSpPr>
        <p:spPr/>
        <p:txBody>
          <a:bodyPr>
            <a:normAutofit/>
          </a:bodyPr>
          <a:lstStyle/>
          <a:p>
            <a:r>
              <a:rPr lang="en-US" sz="3200" b="1" dirty="0" smtClean="0"/>
              <a:t>The Context of Equating</a:t>
            </a:r>
            <a:endParaRPr lang="en-US" sz="3200" b="1" dirty="0"/>
          </a:p>
        </p:txBody>
      </p:sp>
    </p:spTree>
    <p:extLst>
      <p:ext uri="{BB962C8B-B14F-4D97-AF65-F5344CB8AC3E}">
        <p14:creationId xmlns:p14="http://schemas.microsoft.com/office/powerpoint/2010/main" val="2081238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930" y="1752600"/>
            <a:ext cx="8153400" cy="3662613"/>
          </a:xfrm>
        </p:spPr>
        <p:txBody>
          <a:bodyPr>
            <a:noAutofit/>
          </a:bodyPr>
          <a:lstStyle/>
          <a:p>
            <a:pPr marL="227013" lvl="1" indent="-227013"/>
            <a:r>
              <a:rPr lang="en-US" sz="2400" b="1" i="1" dirty="0"/>
              <a:t>Equating</a:t>
            </a:r>
            <a:r>
              <a:rPr lang="en-US" sz="2400" dirty="0"/>
              <a:t> procedures are designed to produce scores that can be validly compared across individuals even when they took different versions of a test (different “test forms”).</a:t>
            </a:r>
          </a:p>
          <a:p>
            <a:pPr marL="227013" lvl="1" indent="-227013">
              <a:spcBef>
                <a:spcPts val="1800"/>
              </a:spcBef>
            </a:pPr>
            <a:r>
              <a:rPr lang="en-US" sz="2400" b="1" i="1" dirty="0" smtClean="0"/>
              <a:t>Linking,</a:t>
            </a:r>
            <a:r>
              <a:rPr lang="en-US" sz="2400" dirty="0" smtClean="0"/>
              <a:t> </a:t>
            </a:r>
            <a:r>
              <a:rPr lang="en-US" sz="2400" b="1" i="1" dirty="0"/>
              <a:t>Scale aligning</a:t>
            </a:r>
            <a:r>
              <a:rPr lang="en-US" sz="2400" dirty="0"/>
              <a:t>, or simply </a:t>
            </a:r>
            <a:r>
              <a:rPr lang="en-US" sz="2400" b="1" i="1" dirty="0" smtClean="0"/>
              <a:t>Scaling</a:t>
            </a:r>
            <a:r>
              <a:rPr lang="en-US" sz="2400" dirty="0"/>
              <a:t>, involves transforming the scores from different tests onto a common scale</a:t>
            </a:r>
            <a:r>
              <a:rPr lang="en-US" sz="2400" dirty="0" smtClean="0"/>
              <a:t>. These procedures produce scores that are expressed on a common scale but the scores of individuals who took different tests cannot be compared in the strict sense.</a:t>
            </a:r>
          </a:p>
          <a:p>
            <a:pPr marL="0" lvl="1" indent="0">
              <a:spcBef>
                <a:spcPts val="1800"/>
              </a:spcBef>
              <a:buNone/>
            </a:pPr>
            <a:endParaRPr lang="en-US" sz="9600" b="1" dirty="0"/>
          </a:p>
          <a:p>
            <a:pPr marL="0" lvl="1" indent="0">
              <a:buNone/>
            </a:pPr>
            <a:endParaRPr lang="en-US" sz="2400" dirty="0" smtClean="0"/>
          </a:p>
          <a:p>
            <a:pPr marL="342900" lvl="1" indent="-342900">
              <a:buFont typeface="Arial" panose="020B0604020202020204" pitchFamily="34" charset="0"/>
              <a:buChar char="•"/>
            </a:pPr>
            <a:endParaRPr lang="en-US" sz="2400" b="1" i="1" dirty="0" smtClean="0"/>
          </a:p>
          <a:p>
            <a:pPr marL="457200" lvl="1" indent="-457200">
              <a:buFont typeface="Arial" panose="020B0604020202020204" pitchFamily="34" charset="0"/>
              <a:buChar char="•"/>
            </a:pPr>
            <a:endParaRPr lang="en-US" sz="2400" dirty="0" smtClean="0"/>
          </a:p>
          <a:p>
            <a:pPr marL="0" indent="0">
              <a:buNone/>
            </a:pPr>
            <a:endParaRPr lang="en-US" sz="2800" dirty="0" smtClean="0"/>
          </a:p>
          <a:p>
            <a:endParaRPr lang="en-US" sz="2800" dirty="0" smtClean="0"/>
          </a:p>
        </p:txBody>
      </p:sp>
      <p:sp>
        <p:nvSpPr>
          <p:cNvPr id="2" name="Title 1"/>
          <p:cNvSpPr>
            <a:spLocks noGrp="1"/>
          </p:cNvSpPr>
          <p:nvPr>
            <p:ph type="title"/>
          </p:nvPr>
        </p:nvSpPr>
        <p:spPr/>
        <p:txBody>
          <a:bodyPr>
            <a:normAutofit/>
          </a:bodyPr>
          <a:lstStyle/>
          <a:p>
            <a:r>
              <a:rPr lang="en-US" b="1" dirty="0"/>
              <a:t>Equating </a:t>
            </a:r>
            <a:r>
              <a:rPr lang="en-US" b="1" dirty="0" smtClean="0"/>
              <a:t>and LINKING  </a:t>
            </a:r>
            <a:endParaRPr lang="en-US" sz="3200" b="1" dirty="0"/>
          </a:p>
        </p:txBody>
      </p:sp>
    </p:spTree>
    <p:extLst>
      <p:ext uri="{BB962C8B-B14F-4D97-AF65-F5344CB8AC3E}">
        <p14:creationId xmlns:p14="http://schemas.microsoft.com/office/powerpoint/2010/main" val="2132833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930" y="1752600"/>
            <a:ext cx="8153400" cy="4525963"/>
          </a:xfrm>
        </p:spPr>
        <p:txBody>
          <a:bodyPr>
            <a:normAutofit/>
          </a:bodyPr>
          <a:lstStyle/>
          <a:p>
            <a:pPr marL="227013" lvl="1" indent="-227013">
              <a:spcBef>
                <a:spcPts val="1800"/>
              </a:spcBef>
            </a:pPr>
            <a:r>
              <a:rPr lang="en-US" sz="2400" dirty="0" smtClean="0"/>
              <a:t>Linking is used for establishing the relationship between two tests that are not built to the same content specifications or to have the same difficulty.</a:t>
            </a:r>
          </a:p>
          <a:p>
            <a:pPr marL="227013" lvl="1" indent="-227013">
              <a:spcBef>
                <a:spcPts val="1800"/>
              </a:spcBef>
            </a:pPr>
            <a:r>
              <a:rPr lang="en-US" sz="2400" dirty="0" smtClean="0"/>
              <a:t>One common example is two establish a relationship between the scores obtained on SAT and ACT, two college entrance examinations.</a:t>
            </a:r>
          </a:p>
          <a:p>
            <a:pPr marL="227013" lvl="1" indent="-227013">
              <a:spcBef>
                <a:spcPts val="1800"/>
              </a:spcBef>
            </a:pPr>
            <a:r>
              <a:rPr lang="en-US" sz="2400" dirty="0"/>
              <a:t>The ACT and SAT are measures of the same general constructs (aptitude). Concordance tables are constructed to express the </a:t>
            </a:r>
            <a:r>
              <a:rPr lang="en-US" sz="2400" dirty="0" smtClean="0"/>
              <a:t>relationship between the two scores; they are however, not exchangeable. </a:t>
            </a:r>
            <a:endParaRPr lang="en-US" sz="2400" dirty="0"/>
          </a:p>
          <a:p>
            <a:pPr marL="457200" lvl="1" indent="-457200">
              <a:buFont typeface="Arial" panose="020B0604020202020204" pitchFamily="34" charset="0"/>
              <a:buChar char="•"/>
            </a:pPr>
            <a:endParaRPr lang="en-US" sz="2400" dirty="0" smtClean="0"/>
          </a:p>
          <a:p>
            <a:pPr marL="0" indent="0">
              <a:buNone/>
            </a:pPr>
            <a:endParaRPr lang="en-US" sz="2800" dirty="0" smtClean="0"/>
          </a:p>
          <a:p>
            <a:endParaRPr lang="en-US" sz="2800" dirty="0" smtClean="0"/>
          </a:p>
        </p:txBody>
      </p:sp>
      <p:sp>
        <p:nvSpPr>
          <p:cNvPr id="2" name="Title 1"/>
          <p:cNvSpPr>
            <a:spLocks noGrp="1"/>
          </p:cNvSpPr>
          <p:nvPr>
            <p:ph type="title"/>
          </p:nvPr>
        </p:nvSpPr>
        <p:spPr/>
        <p:txBody>
          <a:bodyPr>
            <a:normAutofit/>
          </a:bodyPr>
          <a:lstStyle/>
          <a:p>
            <a:r>
              <a:rPr lang="en-US" sz="3200" b="1" dirty="0" smtClean="0"/>
              <a:t>LINKING vs. Equating</a:t>
            </a:r>
            <a:endParaRPr lang="en-US" sz="3200" b="1" dirty="0"/>
          </a:p>
        </p:txBody>
      </p:sp>
    </p:spTree>
    <p:extLst>
      <p:ext uri="{BB962C8B-B14F-4D97-AF65-F5344CB8AC3E}">
        <p14:creationId xmlns:p14="http://schemas.microsoft.com/office/powerpoint/2010/main" val="3005878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153400" cy="4525963"/>
          </a:xfrm>
        </p:spPr>
        <p:txBody>
          <a:bodyPr>
            <a:normAutofit/>
          </a:bodyPr>
          <a:lstStyle/>
          <a:p>
            <a:pPr marL="342900" lvl="1" indent="-342900">
              <a:spcBef>
                <a:spcPts val="1800"/>
              </a:spcBef>
            </a:pPr>
            <a:r>
              <a:rPr lang="en-US" sz="2400" dirty="0" smtClean="0"/>
              <a:t>Similarly, in India, the relationship between scores obtained on secondary school certificate examinations conducted by two boards must be established through linking.</a:t>
            </a:r>
          </a:p>
          <a:p>
            <a:pPr marL="342900" lvl="1" indent="-342900">
              <a:spcBef>
                <a:spcPts val="1800"/>
              </a:spcBef>
            </a:pPr>
            <a:r>
              <a:rPr lang="en-US" sz="2400" dirty="0" smtClean="0"/>
              <a:t>While these tests are not exchangeable, the linking provides some degree of comparability. </a:t>
            </a:r>
          </a:p>
          <a:p>
            <a:pPr marL="342900" lvl="1" indent="-342900">
              <a:spcBef>
                <a:spcPts val="1800"/>
              </a:spcBef>
            </a:pPr>
            <a:r>
              <a:rPr lang="en-US" sz="2400" dirty="0" smtClean="0"/>
              <a:t>If all students take a common college entrance examination, the board scores can be linked through this common examination. This linking will be a little stronger.</a:t>
            </a:r>
          </a:p>
          <a:p>
            <a:pPr marL="457200" lvl="1" indent="-457200">
              <a:buFont typeface="Arial" panose="020B0604020202020204" pitchFamily="34" charset="0"/>
              <a:buChar char="•"/>
            </a:pPr>
            <a:endParaRPr lang="en-US" sz="2400" dirty="0" smtClean="0"/>
          </a:p>
          <a:p>
            <a:pPr marL="0" indent="0">
              <a:buNone/>
            </a:pPr>
            <a:endParaRPr lang="en-US" sz="2800" dirty="0" smtClean="0"/>
          </a:p>
          <a:p>
            <a:endParaRPr lang="en-US" sz="2800" dirty="0" smtClean="0"/>
          </a:p>
        </p:txBody>
      </p:sp>
      <p:sp>
        <p:nvSpPr>
          <p:cNvPr id="2" name="Title 1"/>
          <p:cNvSpPr>
            <a:spLocks noGrp="1"/>
          </p:cNvSpPr>
          <p:nvPr>
            <p:ph type="title"/>
          </p:nvPr>
        </p:nvSpPr>
        <p:spPr/>
        <p:txBody>
          <a:bodyPr>
            <a:normAutofit/>
          </a:bodyPr>
          <a:lstStyle/>
          <a:p>
            <a:r>
              <a:rPr lang="en-US" sz="3200" b="1" dirty="0" smtClean="0"/>
              <a:t>LINKING vs. Equating</a:t>
            </a:r>
            <a:endParaRPr lang="en-US" sz="3200" b="1" dirty="0"/>
          </a:p>
        </p:txBody>
      </p:sp>
    </p:spTree>
    <p:extLst>
      <p:ext uri="{BB962C8B-B14F-4D97-AF65-F5344CB8AC3E}">
        <p14:creationId xmlns:p14="http://schemas.microsoft.com/office/powerpoint/2010/main" val="1884021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lnSpcReduction="10000"/>
          </a:bodyPr>
          <a:lstStyle/>
          <a:p>
            <a:pPr marL="227013" lvl="1" indent="-227013">
              <a:spcBef>
                <a:spcPts val="1800"/>
              </a:spcBef>
              <a:buClr>
                <a:schemeClr val="accent1"/>
              </a:buClr>
              <a:tabLst>
                <a:tab pos="227013" algn="l"/>
              </a:tabLst>
            </a:pPr>
            <a:r>
              <a:rPr lang="en-US" sz="2400" b="1" dirty="0"/>
              <a:t>Equating is one of the core applications of measurement theory: it is central to any testing program that uses multiple test administrations</a:t>
            </a:r>
            <a:r>
              <a:rPr lang="en-US" sz="2400" b="1" dirty="0" smtClean="0"/>
              <a:t>.</a:t>
            </a:r>
            <a:endParaRPr lang="en-US" sz="2400" dirty="0" smtClean="0"/>
          </a:p>
          <a:p>
            <a:pPr marL="227013" lvl="1" indent="-227013">
              <a:spcBef>
                <a:spcPts val="1800"/>
              </a:spcBef>
              <a:buClr>
                <a:schemeClr val="accent1"/>
              </a:buClr>
              <a:tabLst>
                <a:tab pos="227013" algn="l"/>
              </a:tabLst>
            </a:pPr>
            <a:r>
              <a:rPr lang="en-US" sz="2400" dirty="0" smtClean="0"/>
              <a:t>There are two different measurement frameworks in common use today; equating is approached differently in these frameworks</a:t>
            </a:r>
          </a:p>
          <a:p>
            <a:pPr marL="227013" lvl="1" indent="-227013">
              <a:spcBef>
                <a:spcPts val="1800"/>
              </a:spcBef>
              <a:buClr>
                <a:schemeClr val="accent1"/>
              </a:buClr>
              <a:tabLst>
                <a:tab pos="227013" algn="l"/>
              </a:tabLst>
            </a:pPr>
            <a:r>
              <a:rPr lang="en-US" sz="2400" dirty="0" smtClean="0"/>
              <a:t>The older framework (c. 1900s) is now referred to as </a:t>
            </a:r>
            <a:r>
              <a:rPr lang="en-US" sz="2400" b="1" dirty="0" smtClean="0"/>
              <a:t>Classical Test Theory (CTT)</a:t>
            </a:r>
          </a:p>
          <a:p>
            <a:pPr marL="227013" lvl="1" indent="-227013">
              <a:spcBef>
                <a:spcPts val="1800"/>
              </a:spcBef>
              <a:buClr>
                <a:schemeClr val="accent1"/>
              </a:buClr>
              <a:tabLst>
                <a:tab pos="227013" algn="l"/>
              </a:tabLst>
            </a:pPr>
            <a:r>
              <a:rPr lang="en-US" sz="2400" dirty="0" smtClean="0"/>
              <a:t>The newer (c. 1970s) framework is </a:t>
            </a:r>
            <a:r>
              <a:rPr lang="en-US" sz="2400" b="1" dirty="0" smtClean="0"/>
              <a:t>Item Response Theory</a:t>
            </a:r>
            <a:r>
              <a:rPr lang="en-US" sz="2400" dirty="0"/>
              <a:t> </a:t>
            </a:r>
            <a:r>
              <a:rPr lang="en-US" sz="2400" b="1" dirty="0" smtClean="0"/>
              <a:t>(IRT)</a:t>
            </a:r>
          </a:p>
        </p:txBody>
      </p:sp>
      <p:sp>
        <p:nvSpPr>
          <p:cNvPr id="2" name="Title 1"/>
          <p:cNvSpPr>
            <a:spLocks noGrp="1"/>
          </p:cNvSpPr>
          <p:nvPr>
            <p:ph type="title"/>
          </p:nvPr>
        </p:nvSpPr>
        <p:spPr/>
        <p:txBody>
          <a:bodyPr>
            <a:normAutofit fontScale="90000"/>
          </a:bodyPr>
          <a:lstStyle/>
          <a:p>
            <a:r>
              <a:rPr lang="en-US" sz="3200" b="1" dirty="0" smtClean="0"/>
              <a:t>Measurement frameworks </a:t>
            </a:r>
            <a:br>
              <a:rPr lang="en-US" sz="3200" b="1" dirty="0" smtClean="0"/>
            </a:br>
            <a:r>
              <a:rPr lang="en-US" sz="3200" b="1" dirty="0" smtClean="0"/>
              <a:t>for Equating</a:t>
            </a:r>
            <a:endParaRPr lang="en-US" sz="3200" b="1" dirty="0"/>
          </a:p>
        </p:txBody>
      </p:sp>
    </p:spTree>
    <p:extLst>
      <p:ext uri="{BB962C8B-B14F-4D97-AF65-F5344CB8AC3E}">
        <p14:creationId xmlns:p14="http://schemas.microsoft.com/office/powerpoint/2010/main" val="23326533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227013" lvl="1" indent="-227013">
              <a:spcBef>
                <a:spcPts val="1800"/>
              </a:spcBef>
              <a:buClr>
                <a:schemeClr val="accent1"/>
              </a:buClr>
              <a:tabLst>
                <a:tab pos="341313" algn="l"/>
              </a:tabLst>
            </a:pPr>
            <a:r>
              <a:rPr lang="en-US" sz="2400" dirty="0" smtClean="0"/>
              <a:t>Classical Test Theory is based on number-correct (raw) test scores.</a:t>
            </a:r>
          </a:p>
          <a:p>
            <a:pPr marL="227013" lvl="1" indent="-227013">
              <a:spcBef>
                <a:spcPts val="1800"/>
              </a:spcBef>
              <a:buClr>
                <a:schemeClr val="accent1"/>
              </a:buClr>
              <a:tabLst>
                <a:tab pos="341313" algn="l"/>
              </a:tabLst>
            </a:pPr>
            <a:r>
              <a:rPr lang="en-US" sz="2400" dirty="0" smtClean="0"/>
              <a:t>Equating under CTT involves creating a table for converting raw scores on one test to the scale of raw scores on the other test. The equated scores may then be linearly transformed to a desired reporting scale.</a:t>
            </a:r>
          </a:p>
          <a:p>
            <a:pPr marL="227013" indent="-227013">
              <a:spcBef>
                <a:spcPts val="1800"/>
              </a:spcBef>
              <a:buFont typeface="Wingdings" panose="05000000000000000000" pitchFamily="2" charset="2"/>
              <a:buChar char="§"/>
              <a:tabLst>
                <a:tab pos="627063" algn="l"/>
                <a:tab pos="914400" algn="l"/>
              </a:tabLst>
            </a:pPr>
            <a:r>
              <a:rPr lang="en-US" sz="2400" dirty="0"/>
              <a:t>Equating in a classical framework lacks a strong theoretical </a:t>
            </a:r>
            <a:r>
              <a:rPr lang="en-US" sz="2400" dirty="0" smtClean="0"/>
              <a:t>basis.</a:t>
            </a:r>
            <a:endParaRPr lang="en-US" sz="2400" dirty="0"/>
          </a:p>
        </p:txBody>
      </p:sp>
      <p:sp>
        <p:nvSpPr>
          <p:cNvPr id="2" name="Title 1"/>
          <p:cNvSpPr>
            <a:spLocks noGrp="1"/>
          </p:cNvSpPr>
          <p:nvPr>
            <p:ph type="title"/>
          </p:nvPr>
        </p:nvSpPr>
        <p:spPr/>
        <p:txBody>
          <a:bodyPr>
            <a:normAutofit fontScale="90000"/>
          </a:bodyPr>
          <a:lstStyle/>
          <a:p>
            <a:r>
              <a:rPr lang="en-US" sz="3200" b="1" dirty="0" smtClean="0"/>
              <a:t>Measurement frameworks </a:t>
            </a:r>
            <a:br>
              <a:rPr lang="en-US" sz="3200" b="1" dirty="0" smtClean="0"/>
            </a:br>
            <a:r>
              <a:rPr lang="en-US" sz="3200" b="1" dirty="0" smtClean="0"/>
              <a:t>for Equating</a:t>
            </a:r>
            <a:endParaRPr lang="en-US" sz="3200" b="1" dirty="0"/>
          </a:p>
        </p:txBody>
      </p:sp>
    </p:spTree>
    <p:extLst>
      <p:ext uri="{BB962C8B-B14F-4D97-AF65-F5344CB8AC3E}">
        <p14:creationId xmlns:p14="http://schemas.microsoft.com/office/powerpoint/2010/main" val="2370040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227013" lvl="1" indent="-227013">
              <a:spcBef>
                <a:spcPts val="1800"/>
              </a:spcBef>
              <a:buClr>
                <a:schemeClr val="accent1"/>
              </a:buClr>
              <a:tabLst>
                <a:tab pos="341313" algn="l"/>
              </a:tabLst>
            </a:pPr>
            <a:r>
              <a:rPr lang="en-US" sz="2400" dirty="0" smtClean="0"/>
              <a:t>IRT provides a strong theoretical basis for equating.</a:t>
            </a:r>
          </a:p>
          <a:p>
            <a:pPr marL="227013" lvl="1" indent="-227013">
              <a:spcBef>
                <a:spcPts val="1800"/>
              </a:spcBef>
              <a:buClr>
                <a:schemeClr val="accent1"/>
              </a:buClr>
              <a:tabLst>
                <a:tab pos="341313" algn="l"/>
              </a:tabLst>
            </a:pPr>
            <a:r>
              <a:rPr lang="en-US" sz="2400" dirty="0" smtClean="0"/>
              <a:t>IRT provides mathematical models that relate an individual’s performance on a test item to characteristics </a:t>
            </a:r>
            <a:r>
              <a:rPr lang="en-US" sz="2400" dirty="0"/>
              <a:t>of the item </a:t>
            </a:r>
            <a:r>
              <a:rPr lang="en-US" sz="2400" dirty="0" smtClean="0"/>
              <a:t>and the individual’s value on the </a:t>
            </a:r>
            <a:r>
              <a:rPr lang="en-US" sz="2400" dirty="0"/>
              <a:t>underlying latent trait measured by the </a:t>
            </a:r>
            <a:r>
              <a:rPr lang="en-US" sz="2400" dirty="0" smtClean="0"/>
              <a:t>test.</a:t>
            </a:r>
          </a:p>
          <a:p>
            <a:pPr marL="227013" lvl="1" indent="-227013">
              <a:spcBef>
                <a:spcPts val="1800"/>
              </a:spcBef>
              <a:buClr>
                <a:schemeClr val="accent1"/>
              </a:buClr>
              <a:tabLst>
                <a:tab pos="341313" algn="l"/>
              </a:tabLst>
            </a:pPr>
            <a:r>
              <a:rPr lang="en-US" sz="2400" dirty="0" smtClean="0"/>
              <a:t>Instead of using raw score as a measure of performance, we use the estimated trait value for each individual.</a:t>
            </a:r>
          </a:p>
          <a:p>
            <a:pPr marL="227013" lvl="1" indent="-227013">
              <a:spcBef>
                <a:spcPts val="1800"/>
              </a:spcBef>
              <a:buClr>
                <a:schemeClr val="accent1"/>
              </a:buClr>
              <a:tabLst>
                <a:tab pos="341313" algn="l"/>
              </a:tabLst>
            </a:pPr>
            <a:r>
              <a:rPr lang="en-US" sz="2400" dirty="0" smtClean="0"/>
              <a:t>Equating is a simpler matter under IRT than CTT.</a:t>
            </a:r>
          </a:p>
        </p:txBody>
      </p:sp>
      <p:sp>
        <p:nvSpPr>
          <p:cNvPr id="2" name="Title 1"/>
          <p:cNvSpPr>
            <a:spLocks noGrp="1"/>
          </p:cNvSpPr>
          <p:nvPr>
            <p:ph type="title"/>
          </p:nvPr>
        </p:nvSpPr>
        <p:spPr/>
        <p:txBody>
          <a:bodyPr>
            <a:normAutofit fontScale="90000"/>
          </a:bodyPr>
          <a:lstStyle/>
          <a:p>
            <a:r>
              <a:rPr lang="en-US" sz="3200" b="1" dirty="0" smtClean="0"/>
              <a:t>Measurement frameworks </a:t>
            </a:r>
            <a:br>
              <a:rPr lang="en-US" sz="3200" b="1" dirty="0" smtClean="0"/>
            </a:br>
            <a:r>
              <a:rPr lang="en-US" sz="3200" b="1" dirty="0" smtClean="0"/>
              <a:t>for Equating</a:t>
            </a:r>
            <a:endParaRPr lang="en-US" sz="3200" b="1" dirty="0"/>
          </a:p>
        </p:txBody>
      </p:sp>
    </p:spTree>
    <p:extLst>
      <p:ext uri="{BB962C8B-B14F-4D97-AF65-F5344CB8AC3E}">
        <p14:creationId xmlns:p14="http://schemas.microsoft.com/office/powerpoint/2010/main" val="999356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285750" lvl="1" indent="-285750">
              <a:spcBef>
                <a:spcPts val="1800"/>
              </a:spcBef>
              <a:buClr>
                <a:schemeClr val="accent1"/>
              </a:buClr>
              <a:tabLst>
                <a:tab pos="285750" algn="l"/>
              </a:tabLst>
            </a:pPr>
            <a:r>
              <a:rPr lang="en-US" sz="2400" dirty="0" smtClean="0"/>
              <a:t>However, IRT requires strong assumptions and large sample sizes for estimating the parameters of the model.</a:t>
            </a:r>
          </a:p>
          <a:p>
            <a:pPr marL="285750" lvl="1" indent="-285750">
              <a:spcBef>
                <a:spcPts val="1800"/>
              </a:spcBef>
              <a:buClr>
                <a:schemeClr val="accent1"/>
              </a:buClr>
              <a:tabLst>
                <a:tab pos="285750" algn="l"/>
              </a:tabLst>
            </a:pPr>
            <a:r>
              <a:rPr lang="en-US" sz="2400" dirty="0" smtClean="0"/>
              <a:t>CTT </a:t>
            </a:r>
            <a:r>
              <a:rPr lang="en-US" sz="2400" dirty="0"/>
              <a:t>equating procedures remain in </a:t>
            </a:r>
            <a:r>
              <a:rPr lang="en-US" sz="2400" dirty="0" smtClean="0"/>
              <a:t>wide use </a:t>
            </a:r>
            <a:r>
              <a:rPr lang="en-US" sz="2400" dirty="0"/>
              <a:t>in situations where the assumptions of IRT are not met, where testing populations are small, or where raw scores are the preferred scores. </a:t>
            </a:r>
          </a:p>
          <a:p>
            <a:pPr marL="231775" lvl="1" indent="-231775">
              <a:spcBef>
                <a:spcPts val="1800"/>
              </a:spcBef>
              <a:buClr>
                <a:schemeClr val="accent1"/>
              </a:buClr>
              <a:buFont typeface="Arial" panose="020B0604020202020204" pitchFamily="34" charset="0"/>
              <a:buChar char="•"/>
              <a:tabLst>
                <a:tab pos="341313" algn="l"/>
              </a:tabLst>
            </a:pPr>
            <a:endParaRPr lang="en-US" sz="2400" dirty="0"/>
          </a:p>
        </p:txBody>
      </p:sp>
      <p:sp>
        <p:nvSpPr>
          <p:cNvPr id="2" name="Title 1"/>
          <p:cNvSpPr>
            <a:spLocks noGrp="1"/>
          </p:cNvSpPr>
          <p:nvPr>
            <p:ph type="title"/>
          </p:nvPr>
        </p:nvSpPr>
        <p:spPr/>
        <p:txBody>
          <a:bodyPr>
            <a:normAutofit fontScale="90000"/>
          </a:bodyPr>
          <a:lstStyle/>
          <a:p>
            <a:r>
              <a:rPr lang="en-US" sz="3200" b="1" dirty="0" smtClean="0"/>
              <a:t>Measurement frameworks </a:t>
            </a:r>
            <a:br>
              <a:rPr lang="en-US" sz="3200" b="1" dirty="0" smtClean="0"/>
            </a:br>
            <a:r>
              <a:rPr lang="en-US" sz="3200" b="1" dirty="0" smtClean="0"/>
              <a:t>for Equating</a:t>
            </a:r>
            <a:endParaRPr lang="en-US" sz="3200" b="1" dirty="0"/>
          </a:p>
        </p:txBody>
      </p:sp>
    </p:spTree>
    <p:extLst>
      <p:ext uri="{BB962C8B-B14F-4D97-AF65-F5344CB8AC3E}">
        <p14:creationId xmlns:p14="http://schemas.microsoft.com/office/powerpoint/2010/main" val="1274329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dirty="0" smtClean="0"/>
              <a:t>AN EXAMPLE</a:t>
            </a:r>
          </a:p>
        </p:txBody>
      </p:sp>
      <p:sp>
        <p:nvSpPr>
          <p:cNvPr id="8195" name="Rectangle 3"/>
          <p:cNvSpPr>
            <a:spLocks noGrp="1" noChangeArrowheads="1"/>
          </p:cNvSpPr>
          <p:nvPr>
            <p:ph type="body" idx="1"/>
          </p:nvPr>
        </p:nvSpPr>
        <p:spPr/>
        <p:txBody>
          <a:bodyPr/>
          <a:lstStyle/>
          <a:p>
            <a:pPr eaLnBrk="1" hangingPunct="1">
              <a:buFontTx/>
              <a:buNone/>
            </a:pPr>
            <a:r>
              <a:rPr lang="en-US" altLang="en-US" dirty="0" smtClean="0"/>
              <a:t>	</a:t>
            </a:r>
            <a:r>
              <a:rPr lang="en-US" altLang="en-US" sz="2400" b="1" dirty="0" smtClean="0"/>
              <a:t>CONVERTING TEMPERATURE FROM ONE SCALE TO ANOTHER </a:t>
            </a:r>
          </a:p>
          <a:p>
            <a:pPr eaLnBrk="1" hangingPunct="1">
              <a:buFontTx/>
              <a:buNone/>
            </a:pPr>
            <a:r>
              <a:rPr lang="en-US" altLang="en-US" sz="2400" dirty="0" smtClean="0"/>
              <a:t>    </a:t>
            </a:r>
          </a:p>
          <a:p>
            <a:pPr eaLnBrk="1" hangingPunct="1">
              <a:buFontTx/>
              <a:buNone/>
            </a:pPr>
            <a:r>
              <a:rPr lang="en-US" altLang="en-US" sz="2400" dirty="0" smtClean="0"/>
              <a:t>	CELSIUS TO FAHRENHEIT</a:t>
            </a:r>
          </a:p>
          <a:p>
            <a:pPr eaLnBrk="1" hangingPunct="1">
              <a:buFontTx/>
              <a:buNone/>
            </a:pPr>
            <a:endParaRPr lang="en-US" altLang="en-US" sz="2400" dirty="0" smtClean="0"/>
          </a:p>
          <a:p>
            <a:pPr algn="ctr" eaLnBrk="1" hangingPunct="1">
              <a:buFontTx/>
              <a:buNone/>
            </a:pPr>
            <a:r>
              <a:rPr lang="en-US" altLang="en-US" sz="2400" dirty="0" smtClean="0"/>
              <a:t>F  =  C * (9/5)  +  32  </a:t>
            </a:r>
          </a:p>
          <a:p>
            <a:pPr eaLnBrk="1" hangingPunct="1">
              <a:buFontTx/>
              <a:buNone/>
            </a:pPr>
            <a:endParaRPr lang="en-US" altLang="en-US" sz="2400" dirty="0" smtClean="0"/>
          </a:p>
          <a:p>
            <a:pPr eaLnBrk="1" hangingPunct="1">
              <a:buFontTx/>
              <a:buNone/>
            </a:pPr>
            <a:r>
              <a:rPr lang="en-US" altLang="en-US" sz="2400" dirty="0" smtClean="0"/>
              <a:t>	THIS IS A LINEAR MAPPING OF ONE SCORE ON TO THAT OF ANOTHER  </a:t>
            </a:r>
          </a:p>
        </p:txBody>
      </p:sp>
    </p:spTree>
    <p:extLst>
      <p:ext uri="{BB962C8B-B14F-4D97-AF65-F5344CB8AC3E}">
        <p14:creationId xmlns:p14="http://schemas.microsoft.com/office/powerpoint/2010/main" val="1069700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231775" lvl="1" indent="-231775">
              <a:spcBef>
                <a:spcPts val="1800"/>
              </a:spcBef>
              <a:buClr>
                <a:schemeClr val="accent1"/>
              </a:buClr>
              <a:buFont typeface="Arial" panose="020B0604020202020204" pitchFamily="34" charset="0"/>
              <a:buChar char="•"/>
              <a:tabLst>
                <a:tab pos="341313" algn="l"/>
              </a:tabLst>
            </a:pPr>
            <a:r>
              <a:rPr lang="en-US" sz="2400" dirty="0" smtClean="0"/>
              <a:t>Within </a:t>
            </a:r>
            <a:r>
              <a:rPr lang="en-US" sz="2400" dirty="0"/>
              <a:t>the classical </a:t>
            </a:r>
            <a:r>
              <a:rPr lang="en-US" sz="2400" dirty="0" smtClean="0"/>
              <a:t>test theory framework</a:t>
            </a:r>
            <a:r>
              <a:rPr lang="en-US" sz="2400" dirty="0"/>
              <a:t>, equating can only be achieved under certain </a:t>
            </a:r>
            <a:r>
              <a:rPr lang="en-US" sz="2400" dirty="0" smtClean="0"/>
              <a:t>conditions</a:t>
            </a:r>
            <a:r>
              <a:rPr lang="en-US" sz="2400" dirty="0"/>
              <a:t>.</a:t>
            </a:r>
          </a:p>
          <a:p>
            <a:pPr marL="0" indent="0">
              <a:spcBef>
                <a:spcPts val="1800"/>
              </a:spcBef>
              <a:buNone/>
              <a:tabLst>
                <a:tab pos="341313" algn="l"/>
              </a:tabLst>
            </a:pPr>
            <a:r>
              <a:rPr lang="en-US" sz="2400" b="1" dirty="0" smtClean="0">
                <a:solidFill>
                  <a:schemeClr val="accent1"/>
                </a:solidFill>
              </a:rPr>
              <a:t>1.	</a:t>
            </a:r>
            <a:r>
              <a:rPr lang="en-US" sz="2400" b="1" dirty="0" smtClean="0"/>
              <a:t>The tests must measure the same construct.</a:t>
            </a:r>
          </a:p>
          <a:p>
            <a:pPr marL="0" indent="0">
              <a:spcBef>
                <a:spcPts val="1800"/>
              </a:spcBef>
              <a:buNone/>
              <a:tabLst>
                <a:tab pos="341313" algn="l"/>
              </a:tabLst>
            </a:pPr>
            <a:r>
              <a:rPr lang="en-US" sz="2400" dirty="0"/>
              <a:t>	</a:t>
            </a:r>
            <a:r>
              <a:rPr lang="en-US" sz="2400" dirty="0" smtClean="0"/>
              <a:t>Scores that measure different constructs can never be 	equated - we could not fairly compare the 	mathematics 	score of one student with the reading score of 	another!</a:t>
            </a:r>
          </a:p>
        </p:txBody>
      </p:sp>
      <p:sp>
        <p:nvSpPr>
          <p:cNvPr id="2" name="Title 1"/>
          <p:cNvSpPr>
            <a:spLocks noGrp="1"/>
          </p:cNvSpPr>
          <p:nvPr>
            <p:ph type="title"/>
          </p:nvPr>
        </p:nvSpPr>
        <p:spPr/>
        <p:txBody>
          <a:bodyPr>
            <a:normAutofit/>
          </a:bodyPr>
          <a:lstStyle/>
          <a:p>
            <a:r>
              <a:rPr lang="en-US" sz="3200" b="1" dirty="0" smtClean="0"/>
              <a:t>Requirements for CLASSICAL Equating</a:t>
            </a:r>
            <a:endParaRPr lang="en-US" sz="3200" b="1" dirty="0"/>
          </a:p>
        </p:txBody>
      </p:sp>
    </p:spTree>
    <p:extLst>
      <p:ext uri="{BB962C8B-B14F-4D97-AF65-F5344CB8AC3E}">
        <p14:creationId xmlns:p14="http://schemas.microsoft.com/office/powerpoint/2010/main" val="1630806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0" lvl="1" indent="0">
              <a:spcBef>
                <a:spcPts val="1800"/>
              </a:spcBef>
              <a:buClr>
                <a:schemeClr val="accent1"/>
              </a:buClr>
              <a:buNone/>
              <a:tabLst>
                <a:tab pos="341313" algn="l"/>
              </a:tabLst>
            </a:pPr>
            <a:r>
              <a:rPr lang="en-US" sz="2400" dirty="0">
                <a:solidFill>
                  <a:schemeClr val="bg1">
                    <a:lumMod val="65000"/>
                  </a:schemeClr>
                </a:solidFill>
              </a:rPr>
              <a:t>Within the classical framework, equating can only be achieved under certain </a:t>
            </a:r>
            <a:r>
              <a:rPr lang="en-US" sz="2400" dirty="0" smtClean="0">
                <a:solidFill>
                  <a:schemeClr val="bg1">
                    <a:lumMod val="65000"/>
                  </a:schemeClr>
                </a:solidFill>
              </a:rPr>
              <a:t>conditions:</a:t>
            </a:r>
            <a:endParaRPr lang="en-US" sz="2400" dirty="0">
              <a:solidFill>
                <a:schemeClr val="bg1">
                  <a:lumMod val="65000"/>
                </a:schemeClr>
              </a:solidFill>
            </a:endParaRPr>
          </a:p>
          <a:p>
            <a:pPr marL="341313" indent="-341313">
              <a:spcBef>
                <a:spcPts val="1800"/>
              </a:spcBef>
              <a:buAutoNum type="arabicPeriod" startAt="2"/>
              <a:tabLst>
                <a:tab pos="341313" algn="l"/>
              </a:tabLst>
            </a:pPr>
            <a:r>
              <a:rPr lang="en-US" sz="2400" b="1" dirty="0" smtClean="0"/>
              <a:t>The tests should be equally reliable</a:t>
            </a:r>
            <a:r>
              <a:rPr lang="en-US" sz="2400" dirty="0" smtClean="0"/>
              <a:t>.</a:t>
            </a:r>
          </a:p>
          <a:p>
            <a:pPr marL="0" indent="0">
              <a:spcBef>
                <a:spcPts val="1800"/>
              </a:spcBef>
              <a:buNone/>
              <a:tabLst>
                <a:tab pos="341313" algn="l"/>
              </a:tabLst>
            </a:pPr>
            <a:r>
              <a:rPr lang="en-US" sz="2400" dirty="0"/>
              <a:t>	</a:t>
            </a:r>
            <a:r>
              <a:rPr lang="en-US" sz="2400" dirty="0" smtClean="0"/>
              <a:t>If the test forms are unequally reliable, higher 	performing students would benefit from the more 	reliable test, and lower</a:t>
            </a:r>
            <a:r>
              <a:rPr lang="en-US" sz="2400" dirty="0"/>
              <a:t>	performing students would </a:t>
            </a:r>
            <a:r>
              <a:rPr lang="en-US" sz="2400" dirty="0" smtClean="0"/>
              <a:t>	benefit </a:t>
            </a:r>
            <a:r>
              <a:rPr lang="en-US" sz="2400" dirty="0"/>
              <a:t>from the less </a:t>
            </a:r>
            <a:r>
              <a:rPr lang="en-US" sz="2400" dirty="0" smtClean="0"/>
              <a:t>reliable test.</a:t>
            </a:r>
          </a:p>
        </p:txBody>
      </p:sp>
      <p:sp>
        <p:nvSpPr>
          <p:cNvPr id="2" name="Title 1"/>
          <p:cNvSpPr>
            <a:spLocks noGrp="1"/>
          </p:cNvSpPr>
          <p:nvPr>
            <p:ph type="title"/>
          </p:nvPr>
        </p:nvSpPr>
        <p:spPr/>
        <p:txBody>
          <a:bodyPr>
            <a:normAutofit/>
          </a:bodyPr>
          <a:lstStyle/>
          <a:p>
            <a:r>
              <a:rPr lang="en-US" sz="3200" b="1" dirty="0" smtClean="0"/>
              <a:t>Requirements for CLASSICAL Equating</a:t>
            </a:r>
            <a:endParaRPr lang="en-US" sz="3200" b="1" dirty="0"/>
          </a:p>
        </p:txBody>
      </p:sp>
    </p:spTree>
    <p:extLst>
      <p:ext uri="{BB962C8B-B14F-4D97-AF65-F5344CB8AC3E}">
        <p14:creationId xmlns:p14="http://schemas.microsoft.com/office/powerpoint/2010/main" val="26228551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lnSpcReduction="10000"/>
          </a:bodyPr>
          <a:lstStyle/>
          <a:p>
            <a:pPr marL="0" lvl="1" indent="0">
              <a:spcBef>
                <a:spcPts val="1800"/>
              </a:spcBef>
              <a:buClr>
                <a:schemeClr val="accent1"/>
              </a:buClr>
              <a:buNone/>
              <a:tabLst>
                <a:tab pos="341313" algn="l"/>
              </a:tabLst>
            </a:pPr>
            <a:r>
              <a:rPr lang="en-US" sz="2400" dirty="0">
                <a:solidFill>
                  <a:schemeClr val="bg1">
                    <a:lumMod val="65000"/>
                  </a:schemeClr>
                </a:solidFill>
              </a:rPr>
              <a:t>Within the classical framework, equating can only be achieved under certain </a:t>
            </a:r>
            <a:r>
              <a:rPr lang="en-US" sz="2400" dirty="0" smtClean="0">
                <a:solidFill>
                  <a:schemeClr val="bg1">
                    <a:lumMod val="65000"/>
                  </a:schemeClr>
                </a:solidFill>
              </a:rPr>
              <a:t>conditions:</a:t>
            </a:r>
            <a:endParaRPr lang="en-US" sz="2400" dirty="0">
              <a:solidFill>
                <a:schemeClr val="bg1">
                  <a:lumMod val="65000"/>
                </a:schemeClr>
              </a:solidFill>
            </a:endParaRPr>
          </a:p>
          <a:p>
            <a:pPr marL="457200" indent="-457200">
              <a:spcBef>
                <a:spcPts val="1800"/>
              </a:spcBef>
              <a:buFont typeface="+mj-lt"/>
              <a:buAutoNum type="arabicPeriod" startAt="3"/>
              <a:tabLst>
                <a:tab pos="341313" algn="l"/>
              </a:tabLst>
            </a:pPr>
            <a:r>
              <a:rPr lang="en-US" sz="2400" b="1" dirty="0" smtClean="0"/>
              <a:t>The conversion should be </a:t>
            </a:r>
            <a:r>
              <a:rPr lang="en-US" sz="2400" b="1" i="1" dirty="0" smtClean="0"/>
              <a:t>symmetric</a:t>
            </a:r>
            <a:r>
              <a:rPr lang="en-US" sz="2400" dirty="0" smtClean="0"/>
              <a:t>: it should result in the same equated scores regardless of whether Form Y scores are converted to the scale of Form X or Form X scores are converted to the scale of Form Y, i.e., the equating should produce the same result in both directions. </a:t>
            </a:r>
          </a:p>
          <a:p>
            <a:pPr marL="0" indent="0">
              <a:spcBef>
                <a:spcPts val="1800"/>
              </a:spcBef>
              <a:buNone/>
              <a:tabLst>
                <a:tab pos="460375" algn="l"/>
              </a:tabLst>
            </a:pPr>
            <a:r>
              <a:rPr lang="en-US" sz="2400" dirty="0"/>
              <a:t>	</a:t>
            </a:r>
            <a:r>
              <a:rPr lang="en-US" sz="2400" dirty="0" smtClean="0"/>
              <a:t>For example, if a score of 28 on Form Y equates to a 	score of 26 on Form X, then a score of 26 on Form X 	should equate to a score of 28 on Form Y.</a:t>
            </a:r>
          </a:p>
        </p:txBody>
      </p:sp>
      <p:sp>
        <p:nvSpPr>
          <p:cNvPr id="2" name="Title 1"/>
          <p:cNvSpPr>
            <a:spLocks noGrp="1"/>
          </p:cNvSpPr>
          <p:nvPr>
            <p:ph type="title"/>
          </p:nvPr>
        </p:nvSpPr>
        <p:spPr/>
        <p:txBody>
          <a:bodyPr>
            <a:normAutofit/>
          </a:bodyPr>
          <a:lstStyle/>
          <a:p>
            <a:r>
              <a:rPr lang="en-US" sz="3200" b="1" dirty="0" smtClean="0"/>
              <a:t>Requirements for CLASSICAL Equating</a:t>
            </a:r>
            <a:endParaRPr lang="en-US" sz="3200" b="1" dirty="0"/>
          </a:p>
        </p:txBody>
      </p:sp>
    </p:spTree>
    <p:extLst>
      <p:ext uri="{BB962C8B-B14F-4D97-AF65-F5344CB8AC3E}">
        <p14:creationId xmlns:p14="http://schemas.microsoft.com/office/powerpoint/2010/main" val="3483174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rmAutofit/>
          </a:bodyPr>
          <a:lstStyle/>
          <a:p>
            <a:pPr marL="0" lvl="1" indent="0">
              <a:spcBef>
                <a:spcPts val="1800"/>
              </a:spcBef>
              <a:buClr>
                <a:schemeClr val="accent1"/>
              </a:buClr>
              <a:buNone/>
              <a:tabLst>
                <a:tab pos="341313" algn="l"/>
              </a:tabLst>
            </a:pPr>
            <a:r>
              <a:rPr lang="en-US" sz="2400" dirty="0">
                <a:solidFill>
                  <a:schemeClr val="bg1">
                    <a:lumMod val="65000"/>
                  </a:schemeClr>
                </a:solidFill>
              </a:rPr>
              <a:t>Within the classical framework, equating can only be achieved under certain </a:t>
            </a:r>
            <a:r>
              <a:rPr lang="en-US" sz="2400" dirty="0" smtClean="0">
                <a:solidFill>
                  <a:schemeClr val="bg1">
                    <a:lumMod val="65000"/>
                  </a:schemeClr>
                </a:solidFill>
              </a:rPr>
              <a:t>conditions:</a:t>
            </a:r>
            <a:endParaRPr lang="en-US" sz="2400" dirty="0">
              <a:solidFill>
                <a:schemeClr val="bg1">
                  <a:lumMod val="65000"/>
                </a:schemeClr>
              </a:solidFill>
            </a:endParaRPr>
          </a:p>
          <a:p>
            <a:pPr marL="341313" indent="-341313">
              <a:spcBef>
                <a:spcPts val="1800"/>
              </a:spcBef>
              <a:buFont typeface="+mj-lt"/>
              <a:buAutoNum type="arabicPeriod" startAt="4"/>
              <a:tabLst>
                <a:tab pos="341313" algn="l"/>
              </a:tabLst>
            </a:pPr>
            <a:r>
              <a:rPr lang="en-US" sz="2400" b="1" dirty="0" smtClean="0"/>
              <a:t>The equating function should be </a:t>
            </a:r>
            <a:r>
              <a:rPr lang="en-US" sz="2400" b="1" i="1" dirty="0" smtClean="0"/>
              <a:t>invariant</a:t>
            </a:r>
            <a:r>
              <a:rPr lang="en-US" sz="2400" b="1" dirty="0" smtClean="0"/>
              <a:t> across subpopulations of students at different levels of performance.</a:t>
            </a:r>
          </a:p>
          <a:p>
            <a:pPr marL="0" indent="0">
              <a:spcBef>
                <a:spcPts val="1800"/>
              </a:spcBef>
              <a:buNone/>
              <a:tabLst>
                <a:tab pos="341313" algn="l"/>
              </a:tabLst>
            </a:pPr>
            <a:r>
              <a:rPr lang="en-US" sz="2400" dirty="0"/>
              <a:t>	</a:t>
            </a:r>
            <a:r>
              <a:rPr lang="en-US" sz="2400" dirty="0" smtClean="0"/>
              <a:t>The distribution of performance in the groups taking 	the different test forms should not affect the equating 	function; if it does, then the equating may not be 	equitable to groups of students with a different 	distribution of performance.</a:t>
            </a:r>
          </a:p>
        </p:txBody>
      </p:sp>
      <p:sp>
        <p:nvSpPr>
          <p:cNvPr id="2" name="Title 1"/>
          <p:cNvSpPr>
            <a:spLocks noGrp="1"/>
          </p:cNvSpPr>
          <p:nvPr>
            <p:ph type="title"/>
          </p:nvPr>
        </p:nvSpPr>
        <p:spPr/>
        <p:txBody>
          <a:bodyPr>
            <a:normAutofit/>
          </a:bodyPr>
          <a:lstStyle/>
          <a:p>
            <a:r>
              <a:rPr lang="en-US" sz="3200" b="1" dirty="0" smtClean="0"/>
              <a:t>Requirements for CLASSICAL Equating</a:t>
            </a:r>
            <a:endParaRPr lang="en-US" sz="3200" b="1" dirty="0"/>
          </a:p>
        </p:txBody>
      </p:sp>
    </p:spTree>
    <p:extLst>
      <p:ext uri="{BB962C8B-B14F-4D97-AF65-F5344CB8AC3E}">
        <p14:creationId xmlns:p14="http://schemas.microsoft.com/office/powerpoint/2010/main" val="22605953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rmAutofit/>
          </a:bodyPr>
          <a:lstStyle/>
          <a:p>
            <a:pPr marL="231775" indent="-231775">
              <a:spcBef>
                <a:spcPts val="1800"/>
              </a:spcBef>
              <a:buFont typeface="Wingdings" panose="05000000000000000000" pitchFamily="2" charset="2"/>
              <a:buChar char="§"/>
            </a:pPr>
            <a:r>
              <a:rPr lang="en-US" sz="2400" dirty="0" smtClean="0"/>
              <a:t>Fully meeting these requirements is almost impossible  in practice (particularly the requirements of equal reliability and invariance across all subpopulations).</a:t>
            </a:r>
          </a:p>
          <a:p>
            <a:pPr marL="231775" indent="-231775">
              <a:spcBef>
                <a:spcPts val="1800"/>
              </a:spcBef>
              <a:buFont typeface="Wingdings" panose="05000000000000000000" pitchFamily="2" charset="2"/>
              <a:buChar char="§"/>
            </a:pPr>
            <a:r>
              <a:rPr lang="en-US" sz="2400" dirty="0" smtClean="0"/>
              <a:t>Nevertheless, some adjustment of scores from different test forms must be made to compensate for lack of equivalence of test forms.</a:t>
            </a:r>
          </a:p>
          <a:p>
            <a:pPr marL="231775" indent="-231775">
              <a:spcBef>
                <a:spcPts val="1800"/>
              </a:spcBef>
              <a:buFont typeface="Wingdings" panose="05000000000000000000" pitchFamily="2" charset="2"/>
              <a:buChar char="§"/>
            </a:pPr>
            <a:r>
              <a:rPr lang="en-US" sz="2400" dirty="0" smtClean="0"/>
              <a:t>We keep the requirements for equating in mind to ensure that we do the best possible job.  </a:t>
            </a:r>
          </a:p>
          <a:p>
            <a:endParaRPr lang="en-US" sz="2800" dirty="0" smtClean="0"/>
          </a:p>
          <a:p>
            <a:endParaRPr lang="en-US" sz="2800" dirty="0" smtClean="0"/>
          </a:p>
        </p:txBody>
      </p:sp>
      <p:sp>
        <p:nvSpPr>
          <p:cNvPr id="2" name="Title 1"/>
          <p:cNvSpPr>
            <a:spLocks noGrp="1"/>
          </p:cNvSpPr>
          <p:nvPr>
            <p:ph type="title"/>
          </p:nvPr>
        </p:nvSpPr>
        <p:spPr/>
        <p:txBody>
          <a:bodyPr>
            <a:normAutofit/>
          </a:bodyPr>
          <a:lstStyle/>
          <a:p>
            <a:r>
              <a:rPr lang="en-US" sz="3200" b="1" dirty="0" smtClean="0"/>
              <a:t>Requirements for Classical Equating</a:t>
            </a:r>
            <a:endParaRPr lang="en-US" sz="3200" b="1" dirty="0"/>
          </a:p>
        </p:txBody>
      </p:sp>
    </p:spTree>
    <p:extLst>
      <p:ext uri="{BB962C8B-B14F-4D97-AF65-F5344CB8AC3E}">
        <p14:creationId xmlns:p14="http://schemas.microsoft.com/office/powerpoint/2010/main" val="5348313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rmAutofit/>
          </a:bodyPr>
          <a:lstStyle/>
          <a:p>
            <a:pPr marL="231775" indent="-231775">
              <a:buFont typeface="Wingdings" panose="05000000000000000000" pitchFamily="2" charset="2"/>
              <a:buChar char="§"/>
              <a:tabLst>
                <a:tab pos="457200" algn="l"/>
                <a:tab pos="914400" algn="l"/>
                <a:tab pos="1146175" algn="l"/>
              </a:tabLst>
            </a:pPr>
            <a:r>
              <a:rPr lang="en-US" sz="2400" dirty="0" smtClean="0"/>
              <a:t>Linking of test scores can only be achieved if appropriate data are collected to establish the relationship between the score scales.</a:t>
            </a:r>
          </a:p>
          <a:p>
            <a:pPr marL="231775" indent="-231775">
              <a:spcBef>
                <a:spcPts val="1800"/>
              </a:spcBef>
              <a:buFont typeface="Wingdings" panose="05000000000000000000" pitchFamily="2" charset="2"/>
              <a:buChar char="§"/>
              <a:tabLst>
                <a:tab pos="457200" algn="l"/>
                <a:tab pos="914400" algn="l"/>
                <a:tab pos="1146175" algn="l"/>
              </a:tabLst>
            </a:pPr>
            <a:r>
              <a:rPr lang="en-US" sz="2400" dirty="0" smtClean="0"/>
              <a:t>There are several possible data collection designs:</a:t>
            </a:r>
          </a:p>
          <a:p>
            <a:pPr marL="0" indent="0">
              <a:buNone/>
              <a:tabLst>
                <a:tab pos="457200" algn="l"/>
                <a:tab pos="688975" algn="l"/>
              </a:tabLst>
            </a:pPr>
            <a:r>
              <a:rPr lang="en-US" sz="2400" dirty="0"/>
              <a:t>	</a:t>
            </a:r>
            <a:r>
              <a:rPr lang="en-US" sz="2400" dirty="0" smtClean="0"/>
              <a:t>1.	Single-group (SG) design</a:t>
            </a:r>
          </a:p>
          <a:p>
            <a:pPr marL="0" indent="0">
              <a:buNone/>
              <a:tabLst>
                <a:tab pos="457200" algn="l"/>
                <a:tab pos="688975" algn="l"/>
              </a:tabLst>
            </a:pPr>
            <a:r>
              <a:rPr lang="en-US" sz="2400" dirty="0"/>
              <a:t>	</a:t>
            </a:r>
            <a:r>
              <a:rPr lang="en-US" sz="2400" dirty="0" smtClean="0"/>
              <a:t>2.	Equivalent-groups (EG) design</a:t>
            </a:r>
          </a:p>
          <a:p>
            <a:pPr marL="0" indent="0">
              <a:buNone/>
              <a:tabLst>
                <a:tab pos="457200" algn="l"/>
                <a:tab pos="688975" algn="l"/>
              </a:tabLst>
            </a:pPr>
            <a:r>
              <a:rPr lang="en-US" sz="2400" dirty="0"/>
              <a:t>	</a:t>
            </a:r>
            <a:r>
              <a:rPr lang="en-US" sz="2400" dirty="0" smtClean="0"/>
              <a:t>3.	Non-equivalent anchor test (NEAT) design</a:t>
            </a:r>
          </a:p>
          <a:p>
            <a:endParaRPr lang="en-US" sz="28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41816016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Autofit/>
          </a:bodyPr>
          <a:lstStyle/>
          <a:p>
            <a:pPr marL="0" indent="0">
              <a:buNone/>
              <a:tabLst>
                <a:tab pos="627063" algn="l"/>
                <a:tab pos="1146175" algn="l"/>
              </a:tabLst>
            </a:pPr>
            <a:r>
              <a:rPr lang="en-US" sz="2400" b="1" dirty="0" smtClean="0"/>
              <a:t>Single-Group Design</a:t>
            </a:r>
            <a:r>
              <a:rPr lang="en-US" sz="2400" dirty="0" smtClean="0"/>
              <a:t>:</a:t>
            </a:r>
          </a:p>
          <a:p>
            <a:pPr marL="231775" indent="-231775">
              <a:spcBef>
                <a:spcPts val="1200"/>
              </a:spcBef>
              <a:buFont typeface="Arial" panose="020B0604020202020204" pitchFamily="34" charset="0"/>
              <a:buChar char="•"/>
              <a:tabLst>
                <a:tab pos="627063" algn="l"/>
                <a:tab pos="914400" algn="l"/>
              </a:tabLst>
            </a:pPr>
            <a:r>
              <a:rPr lang="en-US" sz="2400" dirty="0" smtClean="0"/>
              <a:t>One group of test-takers takes both test forms.</a:t>
            </a:r>
          </a:p>
          <a:p>
            <a:pPr>
              <a:tabLst>
                <a:tab pos="627063" algn="l"/>
                <a:tab pos="914400" algn="l"/>
              </a:tabLst>
            </a:pPr>
            <a:endParaRPr lang="en-US" sz="2400" dirty="0"/>
          </a:p>
          <a:p>
            <a:pPr>
              <a:tabLst>
                <a:tab pos="627063" algn="l"/>
                <a:tab pos="914400" algn="l"/>
              </a:tabLst>
            </a:pPr>
            <a:endParaRPr lang="en-US" sz="2400" dirty="0" smtClean="0"/>
          </a:p>
          <a:p>
            <a:pPr marL="231775" indent="-231775">
              <a:spcBef>
                <a:spcPts val="4200"/>
              </a:spcBef>
              <a:buFont typeface="Arial" panose="020B0604020202020204" pitchFamily="34" charset="0"/>
              <a:buChar char="•"/>
              <a:tabLst>
                <a:tab pos="231775" algn="l"/>
                <a:tab pos="627063" algn="l"/>
                <a:tab pos="914400" algn="l"/>
              </a:tabLst>
            </a:pPr>
            <a:r>
              <a:rPr lang="en-US" sz="2400" dirty="0" smtClean="0"/>
              <a:t>This is the ideal design, as we know that any difference in the distributions of scores is due to differences in difficulty and discrimination of the test forms.</a:t>
            </a:r>
          </a:p>
          <a:p>
            <a:pPr marL="231775" indent="-231775">
              <a:spcBef>
                <a:spcPts val="1800"/>
              </a:spcBef>
              <a:buFont typeface="Arial" panose="020B0604020202020204" pitchFamily="34" charset="0"/>
              <a:buChar char="•"/>
              <a:tabLst>
                <a:tab pos="231775" algn="l"/>
                <a:tab pos="627063" algn="l"/>
                <a:tab pos="914400" algn="l"/>
              </a:tabLst>
            </a:pPr>
            <a:r>
              <a:rPr lang="en-US" sz="2400" dirty="0" smtClean="0"/>
              <a:t>We then adjust the scores on one form to make the two distributions equal.</a:t>
            </a:r>
          </a:p>
          <a:p>
            <a:pPr marL="0" indent="0">
              <a:buNone/>
              <a:tabLst>
                <a:tab pos="341313" algn="l"/>
                <a:tab pos="627063" algn="l"/>
                <a:tab pos="914400" algn="l"/>
              </a:tabLst>
            </a:pPr>
            <a:r>
              <a:rPr lang="en-US" sz="2800" dirty="0"/>
              <a:t>	</a:t>
            </a:r>
            <a:endParaRPr lang="en-US" sz="2800" dirty="0" smtClean="0"/>
          </a:p>
          <a:p>
            <a:endParaRPr lang="en-US" sz="28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2694394262"/>
              </p:ext>
            </p:extLst>
          </p:nvPr>
        </p:nvGraphicFramePr>
        <p:xfrm>
          <a:off x="914400" y="2895600"/>
          <a:ext cx="6080760" cy="841248"/>
        </p:xfrm>
        <a:graphic>
          <a:graphicData uri="http://schemas.openxmlformats.org/drawingml/2006/table">
            <a:tbl>
              <a:tblPr firstRow="1" firstCol="1" bandRow="1"/>
              <a:tblGrid>
                <a:gridCol w="1520190"/>
                <a:gridCol w="1520190"/>
                <a:gridCol w="1520190"/>
                <a:gridCol w="1520190"/>
              </a:tblGrid>
              <a:tr h="243523">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Population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Sample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Form X</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Form Y</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57643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Autofit/>
          </a:bodyPr>
          <a:lstStyle/>
          <a:p>
            <a:pPr marL="0" indent="0">
              <a:buNone/>
              <a:tabLst>
                <a:tab pos="627063" algn="l"/>
                <a:tab pos="1146175" algn="l"/>
              </a:tabLst>
            </a:pPr>
            <a:r>
              <a:rPr lang="en-US" sz="2400" b="1" dirty="0" smtClean="0"/>
              <a:t>Single-Group Design</a:t>
            </a:r>
            <a:r>
              <a:rPr lang="en-US" sz="2400" dirty="0" smtClean="0"/>
              <a:t>:</a:t>
            </a:r>
          </a:p>
          <a:p>
            <a:pPr marL="342900" indent="-342900">
              <a:spcBef>
                <a:spcPts val="1200"/>
              </a:spcBef>
              <a:buFont typeface="Arial" panose="020B0604020202020204" pitchFamily="34" charset="0"/>
              <a:buChar char="•"/>
              <a:tabLst>
                <a:tab pos="627063" algn="l"/>
                <a:tab pos="1146175" algn="l"/>
              </a:tabLst>
            </a:pPr>
            <a:r>
              <a:rPr lang="en-US" sz="2400" i="1" dirty="0" smtClean="0"/>
              <a:t>Advantages</a:t>
            </a:r>
            <a:r>
              <a:rPr lang="en-US" sz="2400" dirty="0" smtClean="0"/>
              <a:t>: </a:t>
            </a:r>
          </a:p>
          <a:p>
            <a:pPr marL="0" indent="0">
              <a:buNone/>
              <a:tabLst>
                <a:tab pos="627063" algn="l"/>
                <a:tab pos="1146175" algn="l"/>
              </a:tabLst>
            </a:pPr>
            <a:r>
              <a:rPr lang="en-US" sz="2400" dirty="0"/>
              <a:t>	</a:t>
            </a:r>
            <a:r>
              <a:rPr lang="en-US" sz="2400" dirty="0" smtClean="0"/>
              <a:t>There is no confounding of test differences with 	group differences.</a:t>
            </a:r>
          </a:p>
          <a:p>
            <a:pPr marL="0" indent="0">
              <a:spcBef>
                <a:spcPts val="1200"/>
              </a:spcBef>
              <a:buNone/>
              <a:tabLst>
                <a:tab pos="627063" algn="l"/>
                <a:tab pos="1146175" algn="l"/>
              </a:tabLst>
            </a:pPr>
            <a:r>
              <a:rPr lang="en-US" sz="2400" dirty="0"/>
              <a:t>	</a:t>
            </a:r>
            <a:r>
              <a:rPr lang="en-US" sz="2400" dirty="0" smtClean="0"/>
              <a:t>Only one group of test-takers is needed.</a:t>
            </a:r>
            <a:endParaRPr lang="en-US" sz="2800" dirty="0" smtClean="0"/>
          </a:p>
          <a:p>
            <a:endParaRPr lang="en-US" sz="28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3439739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407893" cy="4407408"/>
          </a:xfrm>
        </p:spPr>
        <p:txBody>
          <a:bodyPr>
            <a:noAutofit/>
          </a:bodyPr>
          <a:lstStyle/>
          <a:p>
            <a:pPr marL="0" indent="0">
              <a:buNone/>
              <a:tabLst>
                <a:tab pos="627063" algn="l"/>
                <a:tab pos="1146175" algn="l"/>
              </a:tabLst>
            </a:pPr>
            <a:r>
              <a:rPr lang="en-US" sz="2400" b="1" dirty="0" smtClean="0"/>
              <a:t>Single-Group Design</a:t>
            </a:r>
            <a:r>
              <a:rPr lang="en-US" sz="2400" dirty="0" smtClean="0"/>
              <a:t>:</a:t>
            </a:r>
          </a:p>
          <a:p>
            <a:pPr marL="342900" indent="-342900">
              <a:spcBef>
                <a:spcPts val="1200"/>
              </a:spcBef>
              <a:buFont typeface="Arial" panose="020B0604020202020204" pitchFamily="34" charset="0"/>
              <a:buChar char="•"/>
              <a:tabLst>
                <a:tab pos="627063" algn="l"/>
                <a:tab pos="1146175" algn="l"/>
              </a:tabLst>
            </a:pPr>
            <a:r>
              <a:rPr lang="en-US" sz="2400" i="1" dirty="0" smtClean="0"/>
              <a:t>Disadvantages</a:t>
            </a:r>
            <a:r>
              <a:rPr lang="en-US" sz="2400" dirty="0" smtClean="0"/>
              <a:t>: </a:t>
            </a:r>
          </a:p>
          <a:p>
            <a:pPr marL="0" indent="0">
              <a:buNone/>
              <a:tabLst>
                <a:tab pos="627063" algn="l"/>
                <a:tab pos="1146175" algn="l"/>
              </a:tabLst>
            </a:pPr>
            <a:r>
              <a:rPr lang="en-US" sz="2400" dirty="0"/>
              <a:t>	</a:t>
            </a:r>
            <a:r>
              <a:rPr lang="en-US" sz="2400" dirty="0" smtClean="0"/>
              <a:t>Practice and fatigue effects may affect scores. </a:t>
            </a:r>
          </a:p>
          <a:p>
            <a:pPr marL="0" indent="0">
              <a:spcBef>
                <a:spcPts val="1200"/>
              </a:spcBef>
              <a:buNone/>
              <a:tabLst>
                <a:tab pos="627063" algn="l"/>
                <a:tab pos="1146175" algn="l"/>
              </a:tabLst>
            </a:pPr>
            <a:r>
              <a:rPr lang="en-US" sz="2400" dirty="0"/>
              <a:t>	</a:t>
            </a:r>
            <a:r>
              <a:rPr lang="en-US" sz="2400" dirty="0" smtClean="0"/>
              <a:t>These effects can be controlled by counterbalancing 	the order of administration of the forms, but </a:t>
            </a:r>
            <a:r>
              <a:rPr lang="en-US" sz="2400" dirty="0"/>
              <a:t>this </a:t>
            </a:r>
            <a:r>
              <a:rPr lang="en-US" sz="2400" dirty="0" smtClean="0"/>
              <a:t>	generally </a:t>
            </a:r>
            <a:r>
              <a:rPr lang="en-US" sz="2400" dirty="0"/>
              <a:t>cannot be incorporated into an 	operational administration; it requires a special 	</a:t>
            </a:r>
            <a:r>
              <a:rPr lang="en-US" sz="2400" dirty="0" smtClean="0"/>
              <a:t>equating study.</a:t>
            </a:r>
            <a:endParaRPr lang="en-US" sz="2400" dirty="0"/>
          </a:p>
          <a:p>
            <a:pPr marL="0" indent="0">
              <a:spcBef>
                <a:spcPts val="1200"/>
              </a:spcBef>
              <a:buNone/>
              <a:tabLst>
                <a:tab pos="627063" algn="l"/>
                <a:tab pos="1146175" algn="l"/>
              </a:tabLst>
            </a:pPr>
            <a:r>
              <a:rPr lang="en-US" sz="2400" dirty="0"/>
              <a:t>	</a:t>
            </a:r>
            <a:r>
              <a:rPr lang="en-US" sz="2400" dirty="0" smtClean="0"/>
              <a:t>Extended testing time is required (may not be 	feasible).</a:t>
            </a:r>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846647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Equivalent-Groups </a:t>
            </a:r>
            <a:r>
              <a:rPr lang="en-US" sz="2400" b="1" dirty="0"/>
              <a:t>D</a:t>
            </a:r>
            <a:r>
              <a:rPr lang="en-US" sz="2400" b="1" dirty="0" smtClean="0"/>
              <a:t>esign:</a:t>
            </a:r>
          </a:p>
          <a:p>
            <a:pPr marL="231775" indent="-231775">
              <a:spcBef>
                <a:spcPts val="1200"/>
              </a:spcBef>
              <a:buFont typeface="Arial" panose="020B0604020202020204" pitchFamily="34" charset="0"/>
              <a:buChar char="•"/>
              <a:tabLst>
                <a:tab pos="627063" algn="l"/>
                <a:tab pos="914400" algn="l"/>
              </a:tabLst>
            </a:pPr>
            <a:r>
              <a:rPr lang="en-US" sz="2400" dirty="0" smtClean="0"/>
              <a:t>Two equivalent groups take one test form each.</a:t>
            </a:r>
          </a:p>
          <a:p>
            <a:pPr marL="0" indent="0">
              <a:buNone/>
              <a:tabLst>
                <a:tab pos="341313" algn="l"/>
                <a:tab pos="627063" algn="l"/>
                <a:tab pos="914400" algn="l"/>
              </a:tabLst>
            </a:pPr>
            <a:endParaRPr lang="en-US" sz="2400" dirty="0" smtClean="0"/>
          </a:p>
          <a:p>
            <a:pPr marL="0" indent="0">
              <a:buNone/>
              <a:tabLst>
                <a:tab pos="341313" algn="l"/>
                <a:tab pos="627063" algn="l"/>
                <a:tab pos="914400" algn="l"/>
              </a:tabLst>
            </a:pPr>
            <a:endParaRPr lang="en-US" sz="2400" dirty="0"/>
          </a:p>
          <a:p>
            <a:pPr marL="0" indent="0">
              <a:buNone/>
              <a:tabLst>
                <a:tab pos="341313" algn="l"/>
                <a:tab pos="627063" algn="l"/>
                <a:tab pos="914400" algn="l"/>
              </a:tabLst>
            </a:pPr>
            <a:endParaRPr lang="en-US" sz="2400" dirty="0" smtClean="0"/>
          </a:p>
          <a:p>
            <a:pPr marL="342900" indent="-342900">
              <a:spcBef>
                <a:spcPts val="2400"/>
              </a:spcBef>
              <a:buFont typeface="Arial" panose="020B0604020202020204" pitchFamily="34" charset="0"/>
              <a:buChar char="•"/>
              <a:tabLst>
                <a:tab pos="231775" algn="l"/>
                <a:tab pos="627063" algn="l"/>
                <a:tab pos="914400" algn="l"/>
              </a:tabLst>
            </a:pPr>
            <a:r>
              <a:rPr lang="en-US" sz="2400" dirty="0" smtClean="0"/>
              <a:t>This desig</a:t>
            </a:r>
            <a:r>
              <a:rPr lang="en-US" sz="2400" dirty="0"/>
              <a:t>n</a:t>
            </a:r>
            <a:r>
              <a:rPr lang="en-US" sz="2400" dirty="0" smtClean="0"/>
              <a:t> is an approximation to the single-group design.</a:t>
            </a:r>
          </a:p>
        </p:txBody>
      </p:sp>
      <p:sp>
        <p:nvSpPr>
          <p:cNvPr id="2" name="Title 1"/>
          <p:cNvSpPr>
            <a:spLocks noGrp="1"/>
          </p:cNvSpPr>
          <p:nvPr>
            <p:ph type="title"/>
          </p:nvPr>
        </p:nvSpPr>
        <p:spPr/>
        <p:txBody>
          <a:bodyPr>
            <a:normAutofit fontScale="90000"/>
          </a:bodyPr>
          <a:lstStyle/>
          <a:p>
            <a:r>
              <a:rPr lang="en-US" sz="3200" b="1" dirty="0" smtClean="0"/>
              <a:t>Data Collection Designs </a:t>
            </a:r>
            <a:r>
              <a:rPr lang="en-US" b="1" dirty="0"/>
              <a:t/>
            </a:r>
            <a:br>
              <a:rPr lang="en-US" b="1" dirty="0"/>
            </a:br>
            <a:r>
              <a:rPr lang="en-US" sz="3200" b="1" dirty="0" smtClean="0"/>
              <a:t>for Test Score Linking</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4088238685"/>
              </p:ext>
            </p:extLst>
          </p:nvPr>
        </p:nvGraphicFramePr>
        <p:xfrm>
          <a:off x="1143000" y="2743200"/>
          <a:ext cx="6080760" cy="1261872"/>
        </p:xfrm>
        <a:graphic>
          <a:graphicData uri="http://schemas.openxmlformats.org/drawingml/2006/table">
            <a:tbl>
              <a:tblPr firstRow="1" firstCol="1" bandRow="1"/>
              <a:tblGrid>
                <a:gridCol w="1520190"/>
                <a:gridCol w="1520190"/>
                <a:gridCol w="1520190"/>
                <a:gridCol w="1520190"/>
              </a:tblGrid>
              <a:tr h="80645">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Population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Sample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Form X</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Form Y</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P</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2</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2516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dirty="0" smtClean="0"/>
              <a:t>An example of Equivalence of Measurements</a:t>
            </a:r>
          </a:p>
        </p:txBody>
      </p:sp>
      <p:sp>
        <p:nvSpPr>
          <p:cNvPr id="8195" name="Rectangle 3"/>
          <p:cNvSpPr>
            <a:spLocks noGrp="1" noChangeArrowheads="1"/>
          </p:cNvSpPr>
          <p:nvPr>
            <p:ph type="body" idx="1"/>
          </p:nvPr>
        </p:nvSpPr>
        <p:spPr/>
        <p:txBody>
          <a:bodyPr/>
          <a:lstStyle/>
          <a:p>
            <a:pPr algn="ctr" eaLnBrk="1" hangingPunct="1">
              <a:buFontTx/>
              <a:buNone/>
            </a:pPr>
            <a:r>
              <a:rPr lang="en-US" altLang="en-US" dirty="0" smtClean="0"/>
              <a:t>	</a:t>
            </a:r>
            <a:r>
              <a:rPr lang="en-US" altLang="en-US" sz="2400" b="1" dirty="0" smtClean="0"/>
              <a:t>MEASURING BLOOD SUGAR </a:t>
            </a:r>
          </a:p>
          <a:p>
            <a:pPr eaLnBrk="1" hangingPunct="1">
              <a:buFontTx/>
              <a:buNone/>
            </a:pPr>
            <a:endParaRPr lang="en-US" altLang="en-US" sz="2400" b="1" dirty="0"/>
          </a:p>
          <a:p>
            <a:pPr marL="55563" indent="-11113" algn="ctr" eaLnBrk="1" hangingPunct="1">
              <a:buFontTx/>
              <a:buNone/>
            </a:pPr>
            <a:r>
              <a:rPr lang="en-US" altLang="en-US" sz="2400" b="1" dirty="0" smtClean="0"/>
              <a:t>Equivalence of Lab Measurement and Home Measurement</a:t>
            </a:r>
          </a:p>
          <a:p>
            <a:pPr marL="55563" indent="-11113" algn="ctr" eaLnBrk="1" hangingPunct="1">
              <a:buFontTx/>
              <a:buNone/>
            </a:pPr>
            <a:endParaRPr lang="en-US" altLang="en-US" sz="2400" b="1" dirty="0"/>
          </a:p>
          <a:p>
            <a:pPr marL="55563" indent="-11113" eaLnBrk="1" hangingPunct="1">
              <a:buFontTx/>
              <a:buNone/>
            </a:pPr>
            <a:r>
              <a:rPr lang="en-US" altLang="en-US" sz="2400" dirty="0" smtClean="0"/>
              <a:t>How do we do this? </a:t>
            </a:r>
          </a:p>
          <a:p>
            <a:pPr marL="55563" indent="-11113" eaLnBrk="1" hangingPunct="1">
              <a:buFontTx/>
              <a:buNone/>
            </a:pPr>
            <a:endParaRPr lang="en-US" altLang="en-US" sz="2400" dirty="0"/>
          </a:p>
          <a:p>
            <a:pPr marL="501650" indent="-457200" eaLnBrk="1" hangingPunct="1">
              <a:buFontTx/>
              <a:buAutoNum type="arabicPeriod"/>
            </a:pPr>
            <a:r>
              <a:rPr lang="en-US" altLang="en-US" sz="2400" dirty="0" smtClean="0"/>
              <a:t>Measure Blood Sugar in the Lab</a:t>
            </a:r>
          </a:p>
          <a:p>
            <a:pPr marL="501650" indent="-457200" eaLnBrk="1" hangingPunct="1">
              <a:buFontTx/>
              <a:buAutoNum type="arabicPeriod"/>
            </a:pPr>
            <a:r>
              <a:rPr lang="en-US" altLang="en-US" sz="2400" dirty="0" smtClean="0"/>
              <a:t>Measure Blood Sugar Using Home Instrument</a:t>
            </a:r>
          </a:p>
          <a:p>
            <a:pPr marL="501650" indent="-457200" eaLnBrk="1" hangingPunct="1">
              <a:buFontTx/>
              <a:buAutoNum type="arabicPeriod"/>
            </a:pPr>
            <a:r>
              <a:rPr lang="en-US" altLang="en-US" sz="2400" dirty="0" smtClean="0"/>
              <a:t>Plot one value against the other</a:t>
            </a:r>
          </a:p>
        </p:txBody>
      </p:sp>
    </p:spTree>
    <p:extLst>
      <p:ext uri="{BB962C8B-B14F-4D97-AF65-F5344CB8AC3E}">
        <p14:creationId xmlns:p14="http://schemas.microsoft.com/office/powerpoint/2010/main" val="2566095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Equivalent-Groups </a:t>
            </a:r>
            <a:r>
              <a:rPr lang="en-US" sz="2400" b="1" dirty="0"/>
              <a:t>D</a:t>
            </a:r>
            <a:r>
              <a:rPr lang="en-US" sz="2400" b="1" dirty="0" smtClean="0"/>
              <a:t>esign:</a:t>
            </a:r>
          </a:p>
          <a:p>
            <a:pPr marL="342900" indent="-342900">
              <a:spcBef>
                <a:spcPts val="1200"/>
              </a:spcBef>
              <a:buFont typeface="Arial" panose="020B0604020202020204" pitchFamily="34" charset="0"/>
              <a:buChar char="•"/>
              <a:tabLst>
                <a:tab pos="627063" algn="l"/>
                <a:tab pos="1146175" algn="l"/>
              </a:tabLst>
            </a:pPr>
            <a:r>
              <a:rPr lang="en-US" sz="2400" i="1" dirty="0" smtClean="0"/>
              <a:t>Advantages</a:t>
            </a:r>
            <a:r>
              <a:rPr lang="en-US" sz="2400" dirty="0" smtClean="0"/>
              <a:t>: </a:t>
            </a:r>
          </a:p>
          <a:p>
            <a:pPr marL="0" indent="0">
              <a:buNone/>
              <a:tabLst>
                <a:tab pos="627063" algn="l"/>
                <a:tab pos="1146175" algn="l"/>
              </a:tabLst>
            </a:pPr>
            <a:r>
              <a:rPr lang="en-US" sz="2400" dirty="0"/>
              <a:t>	</a:t>
            </a:r>
            <a:r>
              <a:rPr lang="en-US" sz="2400" dirty="0" smtClean="0"/>
              <a:t>There is no confounding of test difficulty with group 	differences.</a:t>
            </a:r>
          </a:p>
          <a:p>
            <a:pPr marL="0" indent="0">
              <a:buNone/>
              <a:tabLst>
                <a:tab pos="231775" algn="l"/>
                <a:tab pos="627063" algn="l"/>
                <a:tab pos="914400" algn="l"/>
              </a:tabLst>
            </a:pPr>
            <a:r>
              <a:rPr lang="en-US" sz="2400" dirty="0"/>
              <a:t>	</a:t>
            </a:r>
            <a:endParaRPr lang="en-US" sz="24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r>
              <a:rPr lang="en-US" b="1" dirty="0"/>
              <a:t/>
            </a:r>
            <a:br>
              <a:rPr lang="en-US" b="1" dirty="0"/>
            </a:br>
            <a:r>
              <a:rPr lang="en-US" sz="3200" b="1" dirty="0" smtClean="0"/>
              <a:t>for Test Score Linking</a:t>
            </a:r>
            <a:endParaRPr lang="en-US" sz="3200" b="1" dirty="0"/>
          </a:p>
        </p:txBody>
      </p:sp>
    </p:spTree>
    <p:extLst>
      <p:ext uri="{BB962C8B-B14F-4D97-AF65-F5344CB8AC3E}">
        <p14:creationId xmlns:p14="http://schemas.microsoft.com/office/powerpoint/2010/main" val="13102403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Equivalent-Groups </a:t>
            </a:r>
            <a:r>
              <a:rPr lang="en-US" sz="2400" b="1" dirty="0"/>
              <a:t>D</a:t>
            </a:r>
            <a:r>
              <a:rPr lang="en-US" sz="2400" b="1" dirty="0" smtClean="0"/>
              <a:t>esign:</a:t>
            </a:r>
          </a:p>
          <a:p>
            <a:pPr marL="342900" indent="-342900">
              <a:spcBef>
                <a:spcPts val="1200"/>
              </a:spcBef>
              <a:buFont typeface="Arial" panose="020B0604020202020204" pitchFamily="34" charset="0"/>
              <a:buChar char="•"/>
              <a:tabLst>
                <a:tab pos="231775" algn="l"/>
                <a:tab pos="627063" algn="l"/>
                <a:tab pos="914400" algn="l"/>
              </a:tabLst>
            </a:pPr>
            <a:r>
              <a:rPr lang="en-US" sz="2400" i="1" dirty="0" smtClean="0"/>
              <a:t>Disadvantages</a:t>
            </a:r>
            <a:r>
              <a:rPr lang="en-US" sz="2400" dirty="0" smtClean="0"/>
              <a:t>:  </a:t>
            </a:r>
          </a:p>
          <a:p>
            <a:pPr marL="0" indent="0">
              <a:buNone/>
              <a:tabLst>
                <a:tab pos="231775" algn="l"/>
                <a:tab pos="627063" algn="l"/>
                <a:tab pos="914400" algn="l"/>
              </a:tabLst>
            </a:pPr>
            <a:r>
              <a:rPr lang="en-US" sz="2400" dirty="0"/>
              <a:t>	</a:t>
            </a:r>
            <a:r>
              <a:rPr lang="en-US" sz="2400" dirty="0" smtClean="0"/>
              <a:t>	Large samples are required to ensure statistical 			equivalence.</a:t>
            </a:r>
          </a:p>
          <a:p>
            <a:pPr marL="0" indent="0">
              <a:spcBef>
                <a:spcPts val="1200"/>
              </a:spcBef>
              <a:buNone/>
              <a:tabLst>
                <a:tab pos="231775" algn="l"/>
                <a:tab pos="627063" algn="l"/>
                <a:tab pos="914400" algn="l"/>
              </a:tabLst>
            </a:pPr>
            <a:r>
              <a:rPr lang="en-US" sz="2400" dirty="0"/>
              <a:t>	</a:t>
            </a:r>
            <a:r>
              <a:rPr lang="en-US" sz="2400" dirty="0" smtClean="0"/>
              <a:t>	If the base form has been previously administered, it 			must be re-administered at the same time as the new 		form to ensure equivalent samples; this poses a test 			security risk.</a:t>
            </a:r>
          </a:p>
        </p:txBody>
      </p:sp>
      <p:sp>
        <p:nvSpPr>
          <p:cNvPr id="2" name="Title 1"/>
          <p:cNvSpPr>
            <a:spLocks noGrp="1"/>
          </p:cNvSpPr>
          <p:nvPr>
            <p:ph type="title"/>
          </p:nvPr>
        </p:nvSpPr>
        <p:spPr/>
        <p:txBody>
          <a:bodyPr>
            <a:normAutofit fontScale="90000"/>
          </a:bodyPr>
          <a:lstStyle/>
          <a:p>
            <a:r>
              <a:rPr lang="en-US" sz="3200" b="1" dirty="0" smtClean="0"/>
              <a:t>Data Collection Designs </a:t>
            </a:r>
            <a:r>
              <a:rPr lang="en-US" b="1" dirty="0"/>
              <a:t/>
            </a:r>
            <a:br>
              <a:rPr lang="en-US" b="1" dirty="0"/>
            </a:br>
            <a:r>
              <a:rPr lang="en-US" sz="3200" b="1" dirty="0" smtClean="0"/>
              <a:t>for Test Score Linking</a:t>
            </a:r>
            <a:endParaRPr lang="en-US" sz="3200" b="1" dirty="0"/>
          </a:p>
        </p:txBody>
      </p:sp>
    </p:spTree>
    <p:extLst>
      <p:ext uri="{BB962C8B-B14F-4D97-AF65-F5344CB8AC3E}">
        <p14:creationId xmlns:p14="http://schemas.microsoft.com/office/powerpoint/2010/main" val="111107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Non-equivalent Anchor Test (NEAT) Design:</a:t>
            </a:r>
          </a:p>
          <a:p>
            <a:pPr marL="231775" indent="-231775">
              <a:spcBef>
                <a:spcPts val="1200"/>
              </a:spcBef>
              <a:buFont typeface="Arial" panose="020B0604020202020204" pitchFamily="34" charset="0"/>
              <a:buChar char="•"/>
              <a:tabLst>
                <a:tab pos="627063" algn="l"/>
                <a:tab pos="914400" algn="l"/>
              </a:tabLst>
            </a:pPr>
            <a:r>
              <a:rPr lang="en-US" sz="2400" dirty="0" smtClean="0"/>
              <a:t>Two different groups take one test each; both groups take a common set of items (anchor test A)</a:t>
            </a:r>
          </a:p>
          <a:p>
            <a:pPr marL="0" indent="0">
              <a:buNone/>
              <a:tabLst>
                <a:tab pos="341313" algn="l"/>
                <a:tab pos="627063" algn="l"/>
                <a:tab pos="914400" algn="l"/>
              </a:tabLst>
            </a:pPr>
            <a:endParaRPr lang="en-US" sz="2400" dirty="0" smtClean="0"/>
          </a:p>
          <a:p>
            <a:pPr marL="0" indent="0">
              <a:buNone/>
              <a:tabLst>
                <a:tab pos="341313" algn="l"/>
                <a:tab pos="627063" algn="l"/>
                <a:tab pos="914400" algn="l"/>
              </a:tabLst>
            </a:pPr>
            <a:endParaRPr lang="en-US" sz="2400" dirty="0"/>
          </a:p>
          <a:p>
            <a:pPr marL="0" indent="0">
              <a:buNone/>
              <a:tabLst>
                <a:tab pos="341313" algn="l"/>
                <a:tab pos="627063" algn="l"/>
                <a:tab pos="914400" algn="l"/>
              </a:tabLst>
            </a:pPr>
            <a:endParaRPr lang="en-US" sz="2400" dirty="0" smtClean="0"/>
          </a:p>
          <a:p>
            <a:pPr marL="231775" indent="-231775">
              <a:spcBef>
                <a:spcPts val="2400"/>
              </a:spcBef>
              <a:buFont typeface="Arial" panose="020B0604020202020204" pitchFamily="34" charset="0"/>
              <a:buChar char="•"/>
              <a:tabLst>
                <a:tab pos="627063" algn="l"/>
                <a:tab pos="914400" algn="l"/>
              </a:tabLst>
            </a:pPr>
            <a:r>
              <a:rPr lang="en-US" sz="2400" dirty="0" smtClean="0"/>
              <a:t>The anchor test controls for group differences.</a:t>
            </a:r>
          </a:p>
          <a:p>
            <a:pPr marL="231775" indent="-231775">
              <a:spcBef>
                <a:spcPts val="1200"/>
              </a:spcBef>
              <a:buFont typeface="Arial" panose="020B0604020202020204" pitchFamily="34" charset="0"/>
              <a:buChar char="•"/>
              <a:tabLst>
                <a:tab pos="627063" algn="l"/>
                <a:tab pos="914400" algn="l"/>
              </a:tabLst>
            </a:pPr>
            <a:r>
              <a:rPr lang="en-US" sz="2400" dirty="0" smtClean="0"/>
              <a:t>Individuals taking Form Y </a:t>
            </a:r>
            <a:r>
              <a:rPr lang="en-US" sz="2400" dirty="0"/>
              <a:t>with the same anchor test score as individuals </a:t>
            </a:r>
            <a:r>
              <a:rPr lang="en-US" sz="2400" dirty="0" smtClean="0"/>
              <a:t>taking Form X </a:t>
            </a:r>
            <a:r>
              <a:rPr lang="en-US" sz="2400" dirty="0"/>
              <a:t>should have the same score on Form </a:t>
            </a:r>
            <a:r>
              <a:rPr lang="en-US" sz="2400" dirty="0" smtClean="0"/>
              <a:t>X. </a:t>
            </a:r>
            <a:endParaRPr lang="en-US" sz="2400" dirty="0"/>
          </a:p>
          <a:p>
            <a:pPr marL="231775" indent="-231775">
              <a:spcBef>
                <a:spcPts val="3000"/>
              </a:spcBef>
              <a:buFont typeface="Arial" panose="020B0604020202020204" pitchFamily="34" charset="0"/>
              <a:buChar char="•"/>
              <a:tabLst>
                <a:tab pos="627063" algn="l"/>
                <a:tab pos="914400" algn="l"/>
              </a:tabLst>
            </a:pPr>
            <a:endParaRPr lang="en-US" sz="2400" dirty="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2271953358"/>
              </p:ext>
            </p:extLst>
          </p:nvPr>
        </p:nvGraphicFramePr>
        <p:xfrm>
          <a:off x="1143000" y="3124200"/>
          <a:ext cx="6172200" cy="1261872"/>
        </p:xfrm>
        <a:graphic>
          <a:graphicData uri="http://schemas.openxmlformats.org/drawingml/2006/table">
            <a:tbl>
              <a:tblPr firstRow="1" firstCol="1" bandRow="1"/>
              <a:tblGrid>
                <a:gridCol w="1524000"/>
                <a:gridCol w="1219200"/>
                <a:gridCol w="1143000"/>
                <a:gridCol w="1143000"/>
                <a:gridCol w="1143000"/>
              </a:tblGrid>
              <a:tr h="344424">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Population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Sample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Form X</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Anchor</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Form Y</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P</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Q</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mn-lt"/>
                          <a:ea typeface="Calibri"/>
                          <a:cs typeface="Times New Roman"/>
                        </a:rPr>
                        <a:t>2</a:t>
                      </a: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400"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dirty="0" smtClean="0">
                          <a:solidFill>
                            <a:schemeClr val="tx2"/>
                          </a:solidFill>
                          <a:effectLst/>
                          <a:latin typeface="+mn-lt"/>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570304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Non-equivalent Anchor Test (NEAT) Design:</a:t>
            </a:r>
          </a:p>
          <a:p>
            <a:pPr marL="342900" indent="-342900">
              <a:spcBef>
                <a:spcPts val="1200"/>
              </a:spcBef>
              <a:buFont typeface="Arial" panose="020B0604020202020204" pitchFamily="34" charset="0"/>
              <a:buChar char="•"/>
              <a:tabLst>
                <a:tab pos="627063" algn="l"/>
                <a:tab pos="1146175" algn="l"/>
              </a:tabLst>
            </a:pPr>
            <a:r>
              <a:rPr lang="en-US" sz="2400" i="1" dirty="0" smtClean="0"/>
              <a:t>Advantages</a:t>
            </a:r>
            <a:r>
              <a:rPr lang="en-US" sz="2400" dirty="0" smtClean="0"/>
              <a:t>: </a:t>
            </a:r>
          </a:p>
          <a:p>
            <a:pPr marL="0" indent="0">
              <a:spcBef>
                <a:spcPts val="1200"/>
              </a:spcBef>
              <a:buNone/>
              <a:tabLst>
                <a:tab pos="627063" algn="l"/>
                <a:tab pos="1146175" algn="l"/>
              </a:tabLst>
            </a:pPr>
            <a:r>
              <a:rPr lang="en-US" sz="2400" dirty="0"/>
              <a:t>	</a:t>
            </a:r>
            <a:r>
              <a:rPr lang="en-US" sz="2400" dirty="0" smtClean="0"/>
              <a:t>The groups do not need to be equivalent.</a:t>
            </a:r>
          </a:p>
          <a:p>
            <a:pPr marL="0" indent="0">
              <a:spcBef>
                <a:spcPts val="1200"/>
              </a:spcBef>
              <a:buNone/>
              <a:tabLst>
                <a:tab pos="627063" algn="l"/>
                <a:tab pos="1146175" algn="l"/>
              </a:tabLst>
            </a:pPr>
            <a:r>
              <a:rPr lang="en-US" sz="2400" dirty="0"/>
              <a:t>	</a:t>
            </a:r>
            <a:r>
              <a:rPr lang="en-US" sz="2400" dirty="0" smtClean="0"/>
              <a:t>A new form can be equated to a previously 	administered form without re-administering the old 	form.</a:t>
            </a:r>
          </a:p>
          <a:p>
            <a:pPr marL="0" indent="0">
              <a:spcBef>
                <a:spcPts val="1200"/>
              </a:spcBef>
              <a:buNone/>
              <a:tabLst>
                <a:tab pos="627063" algn="l"/>
                <a:tab pos="1146175" algn="l"/>
              </a:tabLst>
            </a:pPr>
            <a:r>
              <a:rPr lang="en-US" sz="2400" dirty="0" smtClean="0"/>
              <a:t>	Students take only one form of the test plus the 	anchor test.</a:t>
            </a:r>
          </a:p>
          <a:p>
            <a:pPr marL="0" indent="0">
              <a:spcBef>
                <a:spcPts val="1200"/>
              </a:spcBef>
              <a:buNone/>
              <a:tabLst>
                <a:tab pos="627063" algn="l"/>
                <a:tab pos="1146175" algn="l"/>
              </a:tabLst>
            </a:pPr>
            <a:r>
              <a:rPr lang="en-US" sz="2400" dirty="0"/>
              <a:t>	</a:t>
            </a:r>
            <a:r>
              <a:rPr lang="en-US" sz="2400" dirty="0" smtClean="0"/>
              <a:t>The design is easily incorporated into operational test 	administrations.</a:t>
            </a:r>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16497039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0" indent="0">
              <a:buNone/>
              <a:tabLst>
                <a:tab pos="627063" algn="l"/>
                <a:tab pos="1146175" algn="l"/>
              </a:tabLst>
            </a:pPr>
            <a:r>
              <a:rPr lang="en-US" sz="2400" b="1" dirty="0" smtClean="0"/>
              <a:t>Non-equivalent Anchor Test (NEAT) Design:</a:t>
            </a:r>
          </a:p>
          <a:p>
            <a:pPr marL="342900" indent="-342900">
              <a:spcBef>
                <a:spcPts val="1200"/>
              </a:spcBef>
              <a:buFont typeface="Arial" panose="020B0604020202020204" pitchFamily="34" charset="0"/>
              <a:buChar char="•"/>
              <a:tabLst>
                <a:tab pos="627063" algn="l"/>
                <a:tab pos="1146175" algn="l"/>
              </a:tabLst>
            </a:pPr>
            <a:r>
              <a:rPr lang="en-US" sz="2400" i="1" dirty="0" smtClean="0"/>
              <a:t>Disadvantages</a:t>
            </a:r>
            <a:r>
              <a:rPr lang="en-US" sz="2400" dirty="0" smtClean="0"/>
              <a:t>:  </a:t>
            </a:r>
          </a:p>
          <a:p>
            <a:pPr marL="0" indent="0">
              <a:spcBef>
                <a:spcPts val="1200"/>
              </a:spcBef>
              <a:buNone/>
              <a:tabLst>
                <a:tab pos="627063" algn="l"/>
                <a:tab pos="1146175" algn="l"/>
              </a:tabLst>
            </a:pPr>
            <a:r>
              <a:rPr lang="en-US" sz="2400" dirty="0" smtClean="0"/>
              <a:t>	The anchor test must be of sufficient length and 	appropriate nature.	</a:t>
            </a:r>
          </a:p>
          <a:p>
            <a:pPr marL="0" indent="0">
              <a:spcBef>
                <a:spcPts val="1200"/>
              </a:spcBef>
              <a:buNone/>
              <a:tabLst>
                <a:tab pos="627063" algn="l"/>
                <a:tab pos="1146175" algn="l"/>
              </a:tabLst>
            </a:pPr>
            <a:r>
              <a:rPr lang="en-US" sz="2400" dirty="0"/>
              <a:t>	</a:t>
            </a:r>
            <a:r>
              <a:rPr lang="en-US" sz="2400" dirty="0" smtClean="0"/>
              <a:t>The anchor test items must behave in the same way 	for the two different groups (be equally difficult).</a:t>
            </a:r>
          </a:p>
          <a:p>
            <a:pPr marL="0" indent="0">
              <a:spcBef>
                <a:spcPts val="1200"/>
              </a:spcBef>
              <a:buNone/>
              <a:tabLst>
                <a:tab pos="627063" algn="l"/>
                <a:tab pos="1146175" algn="l"/>
              </a:tabLst>
            </a:pPr>
            <a:r>
              <a:rPr lang="en-US" sz="2400" dirty="0"/>
              <a:t>	</a:t>
            </a:r>
            <a:r>
              <a:rPr lang="en-US" sz="2400" dirty="0" smtClean="0"/>
              <a:t>If equating to a previously administered test, the 	anchor test items have also been previously 	administered and therefore may be known to test-	takers.</a:t>
            </a:r>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38056205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marL="231775" indent="-231775">
              <a:spcBef>
                <a:spcPts val="1800"/>
              </a:spcBef>
              <a:buFont typeface="Wingdings" panose="05000000000000000000" pitchFamily="2" charset="2"/>
              <a:buChar char="§"/>
              <a:tabLst>
                <a:tab pos="627063" algn="l"/>
                <a:tab pos="914400" algn="l"/>
              </a:tabLst>
            </a:pPr>
            <a:r>
              <a:rPr lang="en-US" sz="2400" dirty="0" smtClean="0"/>
              <a:t>The NEAT design is the most commonly used in practice.</a:t>
            </a:r>
          </a:p>
          <a:p>
            <a:pPr marL="231775" indent="-231775">
              <a:spcBef>
                <a:spcPts val="1800"/>
              </a:spcBef>
              <a:buFont typeface="Wingdings" panose="05000000000000000000" pitchFamily="2" charset="2"/>
              <a:buChar char="§"/>
              <a:tabLst>
                <a:tab pos="627063" algn="l"/>
                <a:tab pos="914400" algn="l"/>
              </a:tabLst>
            </a:pPr>
            <a:r>
              <a:rPr lang="en-US" sz="2400" dirty="0" smtClean="0"/>
              <a:t>The purpose of the anchor is to determine to what extent score differences on the test forms are due to ability or proficiency differences in the two groups.</a:t>
            </a:r>
          </a:p>
          <a:p>
            <a:pPr marL="231775" indent="-231775">
              <a:spcBef>
                <a:spcPts val="1800"/>
              </a:spcBef>
              <a:buFont typeface="Wingdings" panose="05000000000000000000" pitchFamily="2" charset="2"/>
              <a:buChar char="§"/>
              <a:tabLst>
                <a:tab pos="627063" algn="l"/>
                <a:tab pos="914400" algn="l"/>
              </a:tabLst>
            </a:pPr>
            <a:r>
              <a:rPr lang="en-US" sz="2400" dirty="0" smtClean="0"/>
              <a:t>Differences in test difficulty can then be separated from group differences.</a:t>
            </a:r>
          </a:p>
          <a:p>
            <a:pPr marL="231775" indent="-231775">
              <a:spcBef>
                <a:spcPts val="1800"/>
              </a:spcBef>
              <a:buFont typeface="Wingdings" panose="05000000000000000000" pitchFamily="2" charset="2"/>
              <a:buChar char="§"/>
              <a:tabLst>
                <a:tab pos="627063" algn="l"/>
                <a:tab pos="914400" algn="l"/>
              </a:tabLst>
            </a:pPr>
            <a:r>
              <a:rPr lang="en-US" sz="2400" dirty="0" smtClean="0"/>
              <a:t>Equating should adjust scores only for differences in test difficulty.</a:t>
            </a:r>
          </a:p>
          <a:p>
            <a:pPr>
              <a:spcBef>
                <a:spcPts val="1200"/>
              </a:spcBef>
              <a:tabLst>
                <a:tab pos="627063" algn="l"/>
                <a:tab pos="914400" algn="l"/>
              </a:tabLst>
            </a:pPr>
            <a:endParaRPr lang="en-US" sz="33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3438900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marL="231775" indent="-231775">
              <a:spcBef>
                <a:spcPts val="1200"/>
              </a:spcBef>
              <a:buFont typeface="Wingdings" panose="05000000000000000000" pitchFamily="2" charset="2"/>
              <a:buChar char="§"/>
              <a:tabLst>
                <a:tab pos="627063" algn="l"/>
                <a:tab pos="914400" algn="l"/>
              </a:tabLst>
            </a:pPr>
            <a:r>
              <a:rPr lang="en-US" sz="2400" dirty="0" smtClean="0"/>
              <a:t>Anchor tests may be external (anchor items not included in score) or internal (anchor items included in score).</a:t>
            </a:r>
          </a:p>
          <a:p>
            <a:pPr marL="231775" indent="-231775">
              <a:spcBef>
                <a:spcPts val="1800"/>
              </a:spcBef>
              <a:buFont typeface="Wingdings" panose="05000000000000000000" pitchFamily="2" charset="2"/>
              <a:buChar char="§"/>
              <a:tabLst>
                <a:tab pos="627063" algn="l"/>
                <a:tab pos="914400" algn="l"/>
              </a:tabLst>
            </a:pPr>
            <a:r>
              <a:rPr lang="en-US" sz="2400" dirty="0" smtClean="0"/>
              <a:t>External anchors are often administered as separately timed sections.</a:t>
            </a:r>
          </a:p>
          <a:p>
            <a:pPr marL="231775" indent="-231775">
              <a:spcBef>
                <a:spcPts val="1800"/>
              </a:spcBef>
              <a:buFont typeface="Wingdings" panose="05000000000000000000" pitchFamily="2" charset="2"/>
              <a:buChar char="§"/>
              <a:tabLst>
                <a:tab pos="627063" algn="l"/>
                <a:tab pos="914400" algn="l"/>
              </a:tabLst>
            </a:pPr>
            <a:r>
              <a:rPr lang="en-US" sz="2400" dirty="0" smtClean="0"/>
              <a:t>Internal anchor items are spread throughout the test.</a:t>
            </a:r>
          </a:p>
          <a:p>
            <a:pPr marL="231775" indent="-231775">
              <a:spcBef>
                <a:spcPts val="1800"/>
              </a:spcBef>
              <a:buFont typeface="Wingdings" panose="05000000000000000000" pitchFamily="2" charset="2"/>
              <a:buChar char="§"/>
              <a:tabLst>
                <a:tab pos="627063" algn="l"/>
                <a:tab pos="914400" algn="l"/>
              </a:tabLst>
            </a:pPr>
            <a:r>
              <a:rPr lang="en-US" sz="2400" dirty="0" smtClean="0"/>
              <a:t>Both types of anchor are susceptible to exposure; internal anchors are susceptible to context effects.</a:t>
            </a:r>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33897980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marL="231775" indent="-231775">
              <a:spcBef>
                <a:spcPts val="1800"/>
              </a:spcBef>
              <a:buFont typeface="Wingdings" panose="05000000000000000000" pitchFamily="2" charset="2"/>
              <a:buChar char="§"/>
              <a:tabLst>
                <a:tab pos="627063" algn="l"/>
                <a:tab pos="914400" algn="l"/>
              </a:tabLst>
            </a:pPr>
            <a:r>
              <a:rPr lang="en-US" sz="2400" dirty="0"/>
              <a:t>In testing programs where scored items must be released after administration, an external anchor makes </a:t>
            </a:r>
            <a:r>
              <a:rPr lang="en-US" sz="2400" dirty="0" smtClean="0"/>
              <a:t>sense.</a:t>
            </a:r>
            <a:endParaRPr lang="en-US" sz="2400" dirty="0"/>
          </a:p>
          <a:p>
            <a:pPr marL="231775" indent="-231775">
              <a:spcBef>
                <a:spcPts val="1800"/>
              </a:spcBef>
              <a:buFont typeface="Wingdings" panose="05000000000000000000" pitchFamily="2" charset="2"/>
              <a:buChar char="§"/>
              <a:tabLst>
                <a:tab pos="627063" algn="l"/>
                <a:tab pos="914400" algn="l"/>
              </a:tabLst>
            </a:pPr>
            <a:r>
              <a:rPr lang="en-US" sz="2400" dirty="0" smtClean="0"/>
              <a:t>For Classical equating methods, the anchor test should be a “mini-test” in composition.</a:t>
            </a:r>
          </a:p>
          <a:p>
            <a:pPr marL="231775" indent="-231775">
              <a:spcBef>
                <a:spcPts val="1800"/>
              </a:spcBef>
              <a:buFont typeface="Wingdings" panose="05000000000000000000" pitchFamily="2" charset="2"/>
              <a:buChar char="§"/>
              <a:tabLst>
                <a:tab pos="627063" algn="l"/>
                <a:tab pos="914400" algn="l"/>
              </a:tabLst>
            </a:pPr>
            <a:r>
              <a:rPr lang="en-US" sz="2400" dirty="0" smtClean="0"/>
              <a:t>Longer anchors will give better results.</a:t>
            </a:r>
          </a:p>
          <a:p>
            <a:pPr marL="231775" indent="-231775">
              <a:spcBef>
                <a:spcPts val="1800"/>
              </a:spcBef>
              <a:buFont typeface="Wingdings" panose="05000000000000000000" pitchFamily="2" charset="2"/>
              <a:buChar char="§"/>
              <a:tabLst>
                <a:tab pos="627063" algn="l"/>
                <a:tab pos="914400" algn="l"/>
              </a:tabLst>
            </a:pPr>
            <a:endParaRPr lang="en-US" sz="2400" dirty="0" smtClean="0"/>
          </a:p>
        </p:txBody>
      </p:sp>
      <p:sp>
        <p:nvSpPr>
          <p:cNvPr id="2" name="Title 1"/>
          <p:cNvSpPr>
            <a:spLocks noGrp="1"/>
          </p:cNvSpPr>
          <p:nvPr>
            <p:ph type="title"/>
          </p:nvPr>
        </p:nvSpPr>
        <p:spPr/>
        <p:txBody>
          <a:bodyPr>
            <a:normAutofit fontScale="90000"/>
          </a:bodyPr>
          <a:lstStyle/>
          <a:p>
            <a:r>
              <a:rPr lang="en-US" sz="3200" b="1" dirty="0" smtClean="0"/>
              <a:t>Data Collection Designs </a:t>
            </a:r>
            <a:br>
              <a:rPr lang="en-US" sz="3200" b="1" dirty="0" smtClean="0"/>
            </a:br>
            <a:r>
              <a:rPr lang="en-US" sz="3200" b="1" dirty="0" smtClean="0"/>
              <a:t>for Test Score Linking</a:t>
            </a:r>
            <a:endParaRPr lang="en-US" sz="3200" b="1" dirty="0"/>
          </a:p>
        </p:txBody>
      </p:sp>
    </p:spTree>
    <p:extLst>
      <p:ext uri="{BB962C8B-B14F-4D97-AF65-F5344CB8AC3E}">
        <p14:creationId xmlns:p14="http://schemas.microsoft.com/office/powerpoint/2010/main" val="34416738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the </a:t>
            </a:r>
            <a:r>
              <a:rPr lang="en-US" b="1" dirty="0"/>
              <a:t>Equating </a:t>
            </a:r>
            <a:r>
              <a:rPr lang="en-US" b="1" dirty="0" smtClean="0"/>
              <a:t>problem</a:t>
            </a:r>
            <a:endParaRPr lang="en-US" dirty="0"/>
          </a:p>
        </p:txBody>
      </p:sp>
      <p:sp>
        <p:nvSpPr>
          <p:cNvPr id="6" name="TextBox 5"/>
          <p:cNvSpPr txBox="1"/>
          <p:nvPr/>
        </p:nvSpPr>
        <p:spPr>
          <a:xfrm>
            <a:off x="1752600" y="5637531"/>
            <a:ext cx="2438400" cy="369332"/>
          </a:xfrm>
          <a:prstGeom prst="rect">
            <a:avLst/>
          </a:prstGeom>
          <a:noFill/>
        </p:spPr>
        <p:txBody>
          <a:bodyPr wrap="square" rtlCol="0">
            <a:spAutoFit/>
          </a:bodyPr>
          <a:lstStyle/>
          <a:p>
            <a:r>
              <a:rPr lang="en-US" dirty="0" smtClean="0"/>
              <a:t>Mean = 10.4; SD = 3.9</a:t>
            </a:r>
            <a:endParaRPr lang="en-US" dirty="0"/>
          </a:p>
        </p:txBody>
      </p:sp>
      <p:sp>
        <p:nvSpPr>
          <p:cNvPr id="7" name="TextBox 6"/>
          <p:cNvSpPr txBox="1"/>
          <p:nvPr/>
        </p:nvSpPr>
        <p:spPr>
          <a:xfrm>
            <a:off x="5760203" y="5637531"/>
            <a:ext cx="2286000" cy="369332"/>
          </a:xfrm>
          <a:prstGeom prst="rect">
            <a:avLst/>
          </a:prstGeom>
          <a:noFill/>
        </p:spPr>
        <p:txBody>
          <a:bodyPr wrap="square" rtlCol="0">
            <a:spAutoFit/>
          </a:bodyPr>
          <a:lstStyle/>
          <a:p>
            <a:r>
              <a:rPr lang="en-US" dirty="0" smtClean="0"/>
              <a:t>Mean = 8.4; SD = 4.4</a:t>
            </a:r>
            <a:endParaRPr lang="en-US" dirty="0"/>
          </a:p>
        </p:txBody>
      </p:sp>
      <p:sp>
        <p:nvSpPr>
          <p:cNvPr id="2" name="Rectangle 1"/>
          <p:cNvSpPr/>
          <p:nvPr/>
        </p:nvSpPr>
        <p:spPr>
          <a:xfrm>
            <a:off x="350003" y="1730643"/>
            <a:ext cx="7696200" cy="1200329"/>
          </a:xfrm>
          <a:prstGeom prst="rect">
            <a:avLst/>
          </a:prstGeom>
        </p:spPr>
        <p:txBody>
          <a:bodyPr wrap="square">
            <a:spAutoFit/>
          </a:bodyPr>
          <a:lstStyle/>
          <a:p>
            <a:pPr marL="231775" lvl="0" indent="-231775">
              <a:spcBef>
                <a:spcPts val="1800"/>
              </a:spcBef>
              <a:buClr>
                <a:schemeClr val="accent1"/>
              </a:buClr>
              <a:buFont typeface="Wingdings" panose="05000000000000000000" pitchFamily="2" charset="2"/>
              <a:buChar char="§"/>
            </a:pPr>
            <a:r>
              <a:rPr lang="en-US" sz="2400" dirty="0">
                <a:solidFill>
                  <a:schemeClr val="tx2"/>
                </a:solidFill>
              </a:rPr>
              <a:t>Suppose we administer two test forms X and Y to a group of students and obtain the score distributions shown below:</a:t>
            </a:r>
          </a:p>
        </p:txBody>
      </p:sp>
      <p:graphicFrame>
        <p:nvGraphicFramePr>
          <p:cNvPr id="11" name="Chart 10"/>
          <p:cNvGraphicFramePr/>
          <p:nvPr>
            <p:extLst>
              <p:ext uri="{D42A27DB-BD31-4B8C-83A1-F6EECF244321}">
                <p14:modId xmlns:p14="http://schemas.microsoft.com/office/powerpoint/2010/main" val="2828216471"/>
              </p:ext>
            </p:extLst>
          </p:nvPr>
        </p:nvGraphicFramePr>
        <p:xfrm>
          <a:off x="381000" y="3016657"/>
          <a:ext cx="4429125" cy="26428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extLst>
              <p:ext uri="{D42A27DB-BD31-4B8C-83A1-F6EECF244321}">
                <p14:modId xmlns:p14="http://schemas.microsoft.com/office/powerpoint/2010/main" val="3182733472"/>
              </p:ext>
            </p:extLst>
          </p:nvPr>
        </p:nvGraphicFramePr>
        <p:xfrm>
          <a:off x="4419600" y="3035576"/>
          <a:ext cx="4572000" cy="2636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8708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Form Y is harder than Form X (the average score is lower on Form Y).</a:t>
            </a:r>
          </a:p>
          <a:p>
            <a:pPr marL="231775" lvl="0" indent="-231775">
              <a:spcBef>
                <a:spcPts val="1800"/>
              </a:spcBef>
              <a:buFont typeface="Wingdings" panose="05000000000000000000" pitchFamily="2" charset="2"/>
              <a:buChar char="§"/>
            </a:pPr>
            <a:r>
              <a:rPr lang="en-US" sz="2400" dirty="0" smtClean="0"/>
              <a:t>On average, students scored about two points lower on Form Y than Form X.</a:t>
            </a:r>
          </a:p>
          <a:p>
            <a:pPr marL="231775" lvl="0" indent="-231775">
              <a:spcBef>
                <a:spcPts val="1800"/>
              </a:spcBef>
              <a:buFont typeface="Wingdings" panose="05000000000000000000" pitchFamily="2" charset="2"/>
              <a:buChar char="§"/>
            </a:pPr>
            <a:r>
              <a:rPr lang="en-US" sz="2400" dirty="0" smtClean="0"/>
              <a:t>A student with a score on 10 on Form Y would probably have obtained a higher score if he or she had taken Form X.</a:t>
            </a:r>
          </a:p>
          <a:p>
            <a:pPr marL="231775" indent="-231775">
              <a:spcBef>
                <a:spcPts val="1800"/>
              </a:spcBef>
              <a:buFont typeface="Wingdings" panose="05000000000000000000" pitchFamily="2" charset="2"/>
              <a:buChar char="§"/>
            </a:pPr>
            <a:r>
              <a:rPr lang="en-US" sz="2400" dirty="0" smtClean="0"/>
              <a:t>Why not just add 2 points to the score of everyone who took Form Y? Then the average scores would be about the same.</a:t>
            </a:r>
            <a:endParaRPr lang="en-US" sz="2400" dirty="0"/>
          </a:p>
        </p:txBody>
      </p:sp>
      <p:sp>
        <p:nvSpPr>
          <p:cNvPr id="2" name="Title 1"/>
          <p:cNvSpPr>
            <a:spLocks noGrp="1"/>
          </p:cNvSpPr>
          <p:nvPr>
            <p:ph type="title"/>
          </p:nvPr>
        </p:nvSpPr>
        <p:spPr/>
        <p:txBody>
          <a:bodyPr>
            <a:normAutofit/>
          </a:bodyPr>
          <a:lstStyle/>
          <a:p>
            <a:r>
              <a:rPr lang="en-US" sz="3200" b="1" dirty="0" smtClean="0"/>
              <a:t>the Equating Problem</a:t>
            </a:r>
            <a:endParaRPr lang="en-US" sz="3200" b="1" dirty="0"/>
          </a:p>
        </p:txBody>
      </p:sp>
    </p:spTree>
    <p:extLst>
      <p:ext uri="{BB962C8B-B14F-4D97-AF65-F5344CB8AC3E}">
        <p14:creationId xmlns:p14="http://schemas.microsoft.com/office/powerpoint/2010/main" val="781687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dirty="0" smtClean="0"/>
              <a:t>An example of Equivalence of Measurements</a:t>
            </a:r>
          </a:p>
        </p:txBody>
      </p:sp>
      <p:sp>
        <p:nvSpPr>
          <p:cNvPr id="8195" name="Rectangle 3"/>
          <p:cNvSpPr>
            <a:spLocks noGrp="1" noChangeArrowheads="1"/>
          </p:cNvSpPr>
          <p:nvPr>
            <p:ph type="body" idx="1"/>
          </p:nvPr>
        </p:nvSpPr>
        <p:spPr>
          <a:xfrm>
            <a:off x="381000" y="1752600"/>
            <a:ext cx="8407893" cy="4191000"/>
          </a:xfrm>
        </p:spPr>
        <p:txBody>
          <a:bodyPr/>
          <a:lstStyle/>
          <a:p>
            <a:pPr algn="ctr" eaLnBrk="1" hangingPunct="1">
              <a:buFontTx/>
              <a:buNone/>
            </a:pPr>
            <a:r>
              <a:rPr lang="en-US" altLang="en-US" dirty="0" smtClean="0"/>
              <a:t>	</a:t>
            </a:r>
          </a:p>
        </p:txBody>
      </p:sp>
      <p:graphicFrame>
        <p:nvGraphicFramePr>
          <p:cNvPr id="4" name="Chart 3"/>
          <p:cNvGraphicFramePr>
            <a:graphicFrameLocks/>
          </p:cNvGraphicFramePr>
          <p:nvPr>
            <p:extLst>
              <p:ext uri="{D42A27DB-BD31-4B8C-83A1-F6EECF244321}">
                <p14:modId xmlns:p14="http://schemas.microsoft.com/office/powerpoint/2010/main" val="918222855"/>
              </p:ext>
            </p:extLst>
          </p:nvPr>
        </p:nvGraphicFramePr>
        <p:xfrm>
          <a:off x="1371600" y="1905000"/>
          <a:ext cx="61722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048000" y="6019800"/>
            <a:ext cx="2895600" cy="381000"/>
          </a:xfrm>
          <a:prstGeom prst="rect">
            <a:avLst/>
          </a:prstGeom>
          <a:noFill/>
        </p:spPr>
        <p:txBody>
          <a:bodyPr wrap="square" rtlCol="0">
            <a:spAutoFit/>
          </a:bodyPr>
          <a:lstStyle/>
          <a:p>
            <a:r>
              <a:rPr lang="en-US" b="1" dirty="0" smtClean="0"/>
              <a:t>LAB = 1.021*HOME + 4.554</a:t>
            </a:r>
            <a:endParaRPr lang="en-US" b="1" dirty="0"/>
          </a:p>
        </p:txBody>
      </p:sp>
    </p:spTree>
    <p:extLst>
      <p:ext uri="{BB962C8B-B14F-4D97-AF65-F5344CB8AC3E}">
        <p14:creationId xmlns:p14="http://schemas.microsoft.com/office/powerpoint/2010/main" val="34260326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But suppose the two tests were made up of items with difficulties like those shown below:</a:t>
            </a:r>
          </a:p>
          <a:p>
            <a:pPr marL="231775" lvl="0" indent="-231775">
              <a:spcBef>
                <a:spcPts val="1800"/>
              </a:spcBef>
              <a:buFont typeface="Wingdings" panose="05000000000000000000" pitchFamily="2" charset="2"/>
              <a:buChar char="§"/>
            </a:pPr>
            <a:endParaRPr lang="en-US" sz="2400" dirty="0" smtClean="0"/>
          </a:p>
        </p:txBody>
      </p:sp>
      <p:sp>
        <p:nvSpPr>
          <p:cNvPr id="2" name="Title 1"/>
          <p:cNvSpPr>
            <a:spLocks noGrp="1"/>
          </p:cNvSpPr>
          <p:nvPr>
            <p:ph type="title"/>
          </p:nvPr>
        </p:nvSpPr>
        <p:spPr/>
        <p:txBody>
          <a:bodyPr>
            <a:normAutofit/>
          </a:bodyPr>
          <a:lstStyle/>
          <a:p>
            <a:r>
              <a:rPr lang="en-US" sz="3200" b="1" dirty="0" smtClean="0"/>
              <a:t>the Equating Problem</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850482726"/>
              </p:ext>
            </p:extLst>
          </p:nvPr>
        </p:nvGraphicFramePr>
        <p:xfrm>
          <a:off x="1295400" y="2895600"/>
          <a:ext cx="5410200" cy="2944368"/>
        </p:xfrm>
        <a:graphic>
          <a:graphicData uri="http://schemas.openxmlformats.org/drawingml/2006/table">
            <a:tbl>
              <a:tblPr firstRow="1" firstCol="1" bandRow="1"/>
              <a:tblGrid>
                <a:gridCol w="1914378"/>
                <a:gridCol w="1747911"/>
                <a:gridCol w="1747911"/>
              </a:tblGrid>
              <a:tr h="0">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Item Difficulty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Number of Items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6</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5</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Medium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7</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4</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771504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For low ability students, Form Y is harder because there are fewer easy questions, so they should get points added to their Form Y score.</a:t>
            </a:r>
          </a:p>
        </p:txBody>
      </p:sp>
      <p:sp>
        <p:nvSpPr>
          <p:cNvPr id="2" name="Title 1"/>
          <p:cNvSpPr>
            <a:spLocks noGrp="1"/>
          </p:cNvSpPr>
          <p:nvPr>
            <p:ph type="title"/>
          </p:nvPr>
        </p:nvSpPr>
        <p:spPr/>
        <p:txBody>
          <a:bodyPr>
            <a:normAutofit/>
          </a:bodyPr>
          <a:lstStyle/>
          <a:p>
            <a:r>
              <a:rPr lang="en-US" sz="3200" b="1" dirty="0" smtClean="0"/>
              <a:t>the Equating Problem</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3914450544"/>
              </p:ext>
            </p:extLst>
          </p:nvPr>
        </p:nvGraphicFramePr>
        <p:xfrm>
          <a:off x="1676400" y="3124199"/>
          <a:ext cx="5410200" cy="2944368"/>
        </p:xfrm>
        <a:graphic>
          <a:graphicData uri="http://schemas.openxmlformats.org/drawingml/2006/table">
            <a:tbl>
              <a:tblPr firstRow="1" firstCol="1" bandRow="1"/>
              <a:tblGrid>
                <a:gridCol w="1914378"/>
                <a:gridCol w="1747911"/>
                <a:gridCol w="1747911"/>
              </a:tblGrid>
              <a:tr h="268224">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Item Difficulty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Number of Items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6</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5</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Medium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7</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4</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bl>
          </a:graphicData>
        </a:graphic>
      </p:graphicFrame>
    </p:spTree>
    <p:extLst>
      <p:ext uri="{BB962C8B-B14F-4D97-AF65-F5344CB8AC3E}">
        <p14:creationId xmlns:p14="http://schemas.microsoft.com/office/powerpoint/2010/main" val="6330864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For high ability students, Form Y is slightly easier because there are fewer hard questions, so they should have points subtracted from their Form Y score.</a:t>
            </a:r>
          </a:p>
        </p:txBody>
      </p:sp>
      <p:sp>
        <p:nvSpPr>
          <p:cNvPr id="2" name="Title 1"/>
          <p:cNvSpPr>
            <a:spLocks noGrp="1"/>
          </p:cNvSpPr>
          <p:nvPr>
            <p:ph type="title"/>
          </p:nvPr>
        </p:nvSpPr>
        <p:spPr/>
        <p:txBody>
          <a:bodyPr>
            <a:normAutofit/>
          </a:bodyPr>
          <a:lstStyle/>
          <a:p>
            <a:r>
              <a:rPr lang="en-US" sz="3200" b="1" dirty="0" smtClean="0"/>
              <a:t>the Equating Problem</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2668900205"/>
              </p:ext>
            </p:extLst>
          </p:nvPr>
        </p:nvGraphicFramePr>
        <p:xfrm>
          <a:off x="1676400" y="3124200"/>
          <a:ext cx="5410200" cy="2944368"/>
        </p:xfrm>
        <a:graphic>
          <a:graphicData uri="http://schemas.openxmlformats.org/drawingml/2006/table">
            <a:tbl>
              <a:tblPr firstRow="1" firstCol="1" bandRow="1"/>
              <a:tblGrid>
                <a:gridCol w="1914378"/>
                <a:gridCol w="1747911"/>
                <a:gridCol w="1747911"/>
              </a:tblGrid>
              <a:tr h="268224">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Item Difficulty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Number of Items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a:solidFill>
                            <a:schemeClr val="tx2"/>
                          </a:solidFill>
                          <a:effectLst/>
                          <a:latin typeface="Calibri"/>
                          <a:ea typeface="Calibri"/>
                          <a:cs typeface="Times New Roman"/>
                        </a:rPr>
                        <a:t>Form 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Hard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6</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5</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Medium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7</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4</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2400" dirty="0">
                          <a:solidFill>
                            <a:schemeClr val="tx2"/>
                          </a:solidFill>
                          <a:effectLst/>
                          <a:latin typeface="Calibri"/>
                          <a:ea typeface="Calibri"/>
                          <a:cs typeface="Times New Roman"/>
                        </a:rPr>
                        <a:t>Very easy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2</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dirty="0" smtClean="0">
                          <a:solidFill>
                            <a:schemeClr val="tx2"/>
                          </a:solidFill>
                          <a:effectLst/>
                          <a:latin typeface="Calibri"/>
                          <a:ea typeface="Calibri"/>
                          <a:cs typeface="Times New Roman"/>
                        </a:rPr>
                        <a:t>1</a:t>
                      </a:r>
                      <a:endParaRPr lang="en-US" sz="2400"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29876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812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Adding or subtracting the same number of points for every student would not be equitable*.</a:t>
            </a:r>
          </a:p>
          <a:p>
            <a:pPr marL="231775" lvl="0" indent="-231775">
              <a:spcBef>
                <a:spcPts val="1800"/>
              </a:spcBef>
              <a:buFont typeface="Wingdings" panose="05000000000000000000" pitchFamily="2" charset="2"/>
              <a:buChar char="§"/>
            </a:pPr>
            <a:r>
              <a:rPr lang="en-US" sz="2400" dirty="0" smtClean="0"/>
              <a:t>We need an adjustment that is different for students at different levels of ability.</a:t>
            </a:r>
          </a:p>
          <a:p>
            <a:pPr marL="231775" lvl="0" indent="-231775">
              <a:spcBef>
                <a:spcPts val="1800"/>
              </a:spcBef>
              <a:buFont typeface="Wingdings" panose="05000000000000000000" pitchFamily="2" charset="2"/>
              <a:buChar char="§"/>
            </a:pPr>
            <a:endParaRPr lang="en-US" sz="2400" dirty="0"/>
          </a:p>
          <a:p>
            <a:pPr marL="231775" lvl="0" indent="-231775">
              <a:spcBef>
                <a:spcPts val="1800"/>
              </a:spcBef>
              <a:buFont typeface="Wingdings" panose="05000000000000000000" pitchFamily="2" charset="2"/>
              <a:buChar char="§"/>
            </a:pPr>
            <a:endParaRPr lang="en-US" sz="2400" dirty="0" smtClean="0"/>
          </a:p>
          <a:p>
            <a:pPr marL="231775" lvl="0" indent="-231775">
              <a:spcBef>
                <a:spcPts val="1800"/>
              </a:spcBef>
              <a:buFont typeface="Wingdings" panose="05000000000000000000" pitchFamily="2" charset="2"/>
              <a:buChar char="§"/>
            </a:pPr>
            <a:endParaRPr lang="en-US" sz="2400" dirty="0"/>
          </a:p>
          <a:p>
            <a:pPr marL="0" lvl="0" indent="0">
              <a:spcBef>
                <a:spcPts val="1800"/>
              </a:spcBef>
              <a:buNone/>
              <a:tabLst>
                <a:tab pos="231775" algn="l"/>
              </a:tabLst>
            </a:pPr>
            <a:r>
              <a:rPr lang="en-US" sz="2400" dirty="0" smtClean="0"/>
              <a:t>*	</a:t>
            </a:r>
          </a:p>
        </p:txBody>
      </p:sp>
      <p:sp>
        <p:nvSpPr>
          <p:cNvPr id="2" name="Title 1"/>
          <p:cNvSpPr>
            <a:spLocks noGrp="1"/>
          </p:cNvSpPr>
          <p:nvPr>
            <p:ph type="title"/>
          </p:nvPr>
        </p:nvSpPr>
        <p:spPr/>
        <p:txBody>
          <a:bodyPr>
            <a:normAutofit/>
          </a:bodyPr>
          <a:lstStyle/>
          <a:p>
            <a:r>
              <a:rPr lang="en-US" sz="3200" b="1" dirty="0" smtClean="0"/>
              <a:t>Classical Equating Procedures</a:t>
            </a:r>
            <a:endParaRPr lang="en-US" sz="3200" b="1" dirty="0"/>
          </a:p>
        </p:txBody>
      </p:sp>
    </p:spTree>
    <p:extLst>
      <p:ext uri="{BB962C8B-B14F-4D97-AF65-F5344CB8AC3E}">
        <p14:creationId xmlns:p14="http://schemas.microsoft.com/office/powerpoint/2010/main" val="32921748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838200"/>
          </a:xfrm>
        </p:spPr>
        <p:txBody>
          <a:bodyPr>
            <a:noAutofit/>
          </a:bodyPr>
          <a:lstStyle/>
          <a:p>
            <a:pPr marL="231775" lvl="0" indent="-231775">
              <a:spcBef>
                <a:spcPts val="1800"/>
              </a:spcBef>
              <a:buFont typeface="Wingdings" panose="05000000000000000000" pitchFamily="2" charset="2"/>
              <a:buChar char="§"/>
            </a:pPr>
            <a:r>
              <a:rPr lang="en-US" sz="2400" dirty="0" smtClean="0"/>
              <a:t>Why not do a regression analysis to predict the scores on Form X from the scores on Form Y?</a:t>
            </a:r>
            <a:endParaRPr lang="en-US" sz="1600" dirty="0" smtClean="0"/>
          </a:p>
          <a:p>
            <a:pPr marL="231775" lvl="0" indent="-231775">
              <a:spcBef>
                <a:spcPts val="1800"/>
              </a:spcBef>
              <a:buFont typeface="Wingdings" panose="05000000000000000000" pitchFamily="2" charset="2"/>
              <a:buChar char="§"/>
            </a:pPr>
            <a:endParaRPr lang="en-US" sz="2400" dirty="0"/>
          </a:p>
          <a:p>
            <a:pPr marL="231775" lvl="0" indent="-231775">
              <a:spcBef>
                <a:spcPts val="1800"/>
              </a:spcBef>
              <a:buFont typeface="Wingdings" panose="05000000000000000000" pitchFamily="2" charset="2"/>
              <a:buChar char="§"/>
            </a:pPr>
            <a:endParaRPr lang="en-US" sz="2400" dirty="0" smtClean="0"/>
          </a:p>
          <a:p>
            <a:pPr marL="0" lvl="0" indent="0">
              <a:spcBef>
                <a:spcPts val="1800"/>
              </a:spcBef>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Procedures</a:t>
            </a:r>
            <a:endParaRPr lang="en-US" sz="3200" b="1" dirty="0"/>
          </a:p>
        </p:txBody>
      </p:sp>
      <p:sp>
        <p:nvSpPr>
          <p:cNvPr id="4" name="TextBox 3"/>
          <p:cNvSpPr txBox="1"/>
          <p:nvPr/>
        </p:nvSpPr>
        <p:spPr>
          <a:xfrm>
            <a:off x="5226802" y="2736153"/>
            <a:ext cx="3459997" cy="2954655"/>
          </a:xfrm>
          <a:prstGeom prst="rect">
            <a:avLst/>
          </a:prstGeom>
          <a:noFill/>
        </p:spPr>
        <p:txBody>
          <a:bodyPr wrap="square" rtlCol="0">
            <a:spAutoFit/>
          </a:bodyPr>
          <a:lstStyle/>
          <a:p>
            <a:r>
              <a:rPr lang="en-US" sz="2400" dirty="0" smtClean="0">
                <a:solidFill>
                  <a:schemeClr val="tx2"/>
                </a:solidFill>
              </a:rPr>
              <a:t>Prediction equation is</a:t>
            </a:r>
          </a:p>
          <a:p>
            <a:r>
              <a:rPr lang="en-US" sz="2400" dirty="0" smtClean="0">
                <a:solidFill>
                  <a:schemeClr val="tx2"/>
                </a:solidFill>
              </a:rPr>
              <a:t>     X = 4.142 + .751X</a:t>
            </a:r>
          </a:p>
          <a:p>
            <a:endParaRPr lang="en-US" sz="2400" dirty="0">
              <a:solidFill>
                <a:schemeClr val="tx2"/>
              </a:solidFill>
            </a:endParaRPr>
          </a:p>
          <a:p>
            <a:r>
              <a:rPr lang="en-US" sz="2400" dirty="0" smtClean="0">
                <a:solidFill>
                  <a:schemeClr val="tx2"/>
                </a:solidFill>
              </a:rPr>
              <a:t>A student with a score on 10 on Form Y is predicted to have a Form X score of </a:t>
            </a:r>
          </a:p>
          <a:p>
            <a:r>
              <a:rPr lang="en-US" sz="2400" dirty="0" smtClean="0">
                <a:solidFill>
                  <a:schemeClr val="tx2"/>
                </a:solidFill>
              </a:rPr>
              <a:t>4.142 + .751(10) = 11.65</a:t>
            </a:r>
          </a:p>
          <a:p>
            <a:endParaRPr lang="en-US"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609600" y="2667000"/>
            <a:ext cx="4455311" cy="3491845"/>
          </a:xfrm>
          <a:prstGeom prst="rect">
            <a:avLst/>
          </a:prstGeom>
          <a:noFill/>
          <a:ln>
            <a:noFill/>
          </a:ln>
        </p:spPr>
      </p:pic>
    </p:spTree>
    <p:extLst>
      <p:ext uri="{BB962C8B-B14F-4D97-AF65-F5344CB8AC3E}">
        <p14:creationId xmlns:p14="http://schemas.microsoft.com/office/powerpoint/2010/main" val="4562504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838200"/>
          </a:xfrm>
        </p:spPr>
        <p:txBody>
          <a:bodyPr>
            <a:noAutofit/>
          </a:bodyPr>
          <a:lstStyle/>
          <a:p>
            <a:pPr marL="231775" lvl="0" indent="-231775">
              <a:spcBef>
                <a:spcPts val="1800"/>
              </a:spcBef>
              <a:buFont typeface="Wingdings" panose="05000000000000000000" pitchFamily="2" charset="2"/>
              <a:buChar char="§"/>
            </a:pPr>
            <a:r>
              <a:rPr lang="en-US" sz="2400" dirty="0" smtClean="0"/>
              <a:t>For the conversion to be symmetric, a student with a (theoretical) score of 11.65 should get a predicted score of 10 on Form Y.</a:t>
            </a:r>
            <a:endParaRPr lang="en-US" sz="1600" dirty="0" smtClean="0"/>
          </a:p>
          <a:p>
            <a:pPr marL="231775" lvl="0" indent="-231775">
              <a:spcBef>
                <a:spcPts val="1800"/>
              </a:spcBef>
              <a:buFont typeface="Wingdings" panose="05000000000000000000" pitchFamily="2" charset="2"/>
              <a:buChar char="§"/>
            </a:pPr>
            <a:endParaRPr lang="en-US" sz="2400" dirty="0"/>
          </a:p>
          <a:p>
            <a:pPr marL="231775" lvl="0" indent="-231775">
              <a:spcBef>
                <a:spcPts val="1800"/>
              </a:spcBef>
              <a:buFont typeface="Wingdings" panose="05000000000000000000" pitchFamily="2" charset="2"/>
              <a:buChar char="§"/>
            </a:pPr>
            <a:endParaRPr lang="en-US" sz="2400" dirty="0" smtClean="0"/>
          </a:p>
          <a:p>
            <a:pPr marL="0" lvl="0" indent="0">
              <a:spcBef>
                <a:spcPts val="1800"/>
              </a:spcBef>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Procedures</a:t>
            </a:r>
            <a:endParaRPr lang="en-US" sz="3200" b="1" dirty="0"/>
          </a:p>
        </p:txBody>
      </p:sp>
      <p:sp>
        <p:nvSpPr>
          <p:cNvPr id="4" name="TextBox 3"/>
          <p:cNvSpPr txBox="1"/>
          <p:nvPr/>
        </p:nvSpPr>
        <p:spPr>
          <a:xfrm>
            <a:off x="4953000" y="3048000"/>
            <a:ext cx="3733800" cy="2954655"/>
          </a:xfrm>
          <a:prstGeom prst="rect">
            <a:avLst/>
          </a:prstGeom>
          <a:noFill/>
        </p:spPr>
        <p:txBody>
          <a:bodyPr wrap="square" rtlCol="0">
            <a:spAutoFit/>
          </a:bodyPr>
          <a:lstStyle/>
          <a:p>
            <a:r>
              <a:rPr lang="en-US" sz="2400" dirty="0" smtClean="0">
                <a:solidFill>
                  <a:schemeClr val="tx2"/>
                </a:solidFill>
              </a:rPr>
              <a:t>Prediction equation is</a:t>
            </a:r>
          </a:p>
          <a:p>
            <a:r>
              <a:rPr lang="en-US" sz="2400" dirty="0" smtClean="0">
                <a:solidFill>
                  <a:schemeClr val="tx2"/>
                </a:solidFill>
              </a:rPr>
              <a:t>     X = -1.473 + .944X</a:t>
            </a:r>
          </a:p>
          <a:p>
            <a:endParaRPr lang="en-US" sz="2400" dirty="0">
              <a:solidFill>
                <a:schemeClr val="tx2"/>
              </a:solidFill>
            </a:endParaRPr>
          </a:p>
          <a:p>
            <a:r>
              <a:rPr lang="en-US" sz="2400" dirty="0" smtClean="0">
                <a:solidFill>
                  <a:schemeClr val="tx2"/>
                </a:solidFill>
              </a:rPr>
              <a:t>A student with a score on 12.44 on Form X is predicted to have a Form Y score of </a:t>
            </a:r>
          </a:p>
          <a:p>
            <a:r>
              <a:rPr lang="en-US" sz="2400" dirty="0">
                <a:solidFill>
                  <a:schemeClr val="tx2"/>
                </a:solidFill>
              </a:rPr>
              <a:t>-1.473 + .</a:t>
            </a:r>
            <a:r>
              <a:rPr lang="en-US" sz="2400" dirty="0" smtClean="0">
                <a:solidFill>
                  <a:schemeClr val="tx2"/>
                </a:solidFill>
              </a:rPr>
              <a:t>944(11.65) = 9.52</a:t>
            </a:r>
          </a:p>
          <a:p>
            <a:endParaRPr lang="en-US"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95600"/>
            <a:ext cx="4244419" cy="3315241"/>
          </a:xfrm>
          <a:prstGeom prst="rect">
            <a:avLst/>
          </a:prstGeom>
          <a:noFill/>
          <a:ln>
            <a:noFill/>
          </a:ln>
        </p:spPr>
      </p:pic>
    </p:spTree>
    <p:extLst>
      <p:ext uri="{BB962C8B-B14F-4D97-AF65-F5344CB8AC3E}">
        <p14:creationId xmlns:p14="http://schemas.microsoft.com/office/powerpoint/2010/main" val="33056716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3581400"/>
          </a:xfrm>
        </p:spPr>
        <p:txBody>
          <a:bodyPr>
            <a:noAutofit/>
          </a:bodyPr>
          <a:lstStyle/>
          <a:p>
            <a:pPr marL="231775" lvl="0" indent="-231775">
              <a:spcBef>
                <a:spcPts val="1800"/>
              </a:spcBef>
              <a:buFont typeface="Wingdings" panose="05000000000000000000" pitchFamily="2" charset="2"/>
              <a:buChar char="§"/>
            </a:pPr>
            <a:r>
              <a:rPr lang="en-US" sz="2400" dirty="0" smtClean="0"/>
              <a:t>The regression procedure is not symmetric: we get different equated scores depending on which test we use as the base form.</a:t>
            </a:r>
          </a:p>
          <a:p>
            <a:pPr marL="0" lvl="0" indent="0">
              <a:spcBef>
                <a:spcPts val="1800"/>
              </a:spcBef>
              <a:buNone/>
            </a:pPr>
            <a:endParaRPr lang="en-US" sz="2400" dirty="0" smtClean="0"/>
          </a:p>
          <a:p>
            <a:pPr marL="231775" lvl="0" indent="-231775">
              <a:spcBef>
                <a:spcPts val="1800"/>
              </a:spcBef>
              <a:buFont typeface="Wingdings" panose="05000000000000000000" pitchFamily="2" charset="2"/>
              <a:buChar char="§"/>
            </a:pPr>
            <a:endParaRPr lang="en-US" sz="1600" dirty="0" smtClean="0"/>
          </a:p>
          <a:p>
            <a:pPr marL="231775" lvl="0" indent="-231775">
              <a:spcBef>
                <a:spcPts val="1800"/>
              </a:spcBef>
              <a:buFont typeface="Wingdings" panose="05000000000000000000" pitchFamily="2" charset="2"/>
              <a:buChar char="§"/>
            </a:pPr>
            <a:endParaRPr lang="en-US" sz="2400" dirty="0"/>
          </a:p>
          <a:p>
            <a:pPr marL="231775" lvl="0" indent="-231775">
              <a:spcBef>
                <a:spcPts val="1800"/>
              </a:spcBef>
              <a:buFont typeface="Wingdings" panose="05000000000000000000" pitchFamily="2" charset="2"/>
              <a:buChar char="§"/>
            </a:pPr>
            <a:endParaRPr lang="en-US" sz="2400" dirty="0" smtClean="0"/>
          </a:p>
          <a:p>
            <a:pPr marL="0" lvl="0" indent="0">
              <a:spcBef>
                <a:spcPts val="1800"/>
              </a:spcBef>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Procedures</a:t>
            </a:r>
            <a:endParaRPr lang="en-US" sz="3200" b="1" dirty="0"/>
          </a:p>
        </p:txBody>
      </p:sp>
    </p:spTree>
    <p:extLst>
      <p:ext uri="{BB962C8B-B14F-4D97-AF65-F5344CB8AC3E}">
        <p14:creationId xmlns:p14="http://schemas.microsoft.com/office/powerpoint/2010/main" val="5960254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We can solve these problems in one of two ways.</a:t>
            </a:r>
          </a:p>
          <a:p>
            <a:pPr marL="231775" lvl="0" indent="-231775">
              <a:spcBef>
                <a:spcPts val="1800"/>
              </a:spcBef>
              <a:buFont typeface="Wingdings" panose="05000000000000000000" pitchFamily="2" charset="2"/>
              <a:buChar char="§"/>
            </a:pPr>
            <a:r>
              <a:rPr lang="en-US" sz="2400" dirty="0" smtClean="0"/>
              <a:t>There are two general approaches to equating test scores using classical procedures:</a:t>
            </a:r>
          </a:p>
          <a:p>
            <a:pPr lvl="1">
              <a:buFont typeface="Arial" panose="020B0604020202020204" pitchFamily="34" charset="0"/>
              <a:buChar char="•"/>
            </a:pPr>
            <a:r>
              <a:rPr lang="en-US" sz="2400" b="1" dirty="0"/>
              <a:t>Linear </a:t>
            </a:r>
            <a:r>
              <a:rPr lang="en-US" sz="2400" b="1" dirty="0" smtClean="0"/>
              <a:t>methods</a:t>
            </a:r>
          </a:p>
          <a:p>
            <a:pPr lvl="1">
              <a:buFont typeface="Arial" panose="020B0604020202020204" pitchFamily="34" charset="0"/>
              <a:buChar char="•"/>
            </a:pPr>
            <a:r>
              <a:rPr lang="en-US" sz="2400" b="1" dirty="0"/>
              <a:t>Equipercentile methods</a:t>
            </a:r>
            <a:endParaRPr lang="en-US" sz="2400" b="1" dirty="0" smtClean="0"/>
          </a:p>
          <a:p>
            <a:pPr marL="231775" lvl="1" indent="-231775">
              <a:spcBef>
                <a:spcPts val="1800"/>
              </a:spcBef>
              <a:buClr>
                <a:schemeClr val="accent1"/>
              </a:buClr>
            </a:pPr>
            <a:r>
              <a:rPr lang="en-US" sz="2400" dirty="0" smtClean="0"/>
              <a:t>Both require scores of the same or equivalent groups on the two tests (but can also be used with non-equivalent groups after some fancy footwork).</a:t>
            </a:r>
          </a:p>
          <a:p>
            <a:pPr marL="0" lvl="1" indent="0">
              <a:spcBef>
                <a:spcPts val="1800"/>
              </a:spcBef>
              <a:buClr>
                <a:schemeClr val="accent1"/>
              </a:buClr>
              <a:buNone/>
            </a:pPr>
            <a:endParaRPr lang="en-US" sz="2400" dirty="0" smtClean="0"/>
          </a:p>
        </p:txBody>
      </p:sp>
      <p:sp>
        <p:nvSpPr>
          <p:cNvPr id="2" name="Title 1"/>
          <p:cNvSpPr>
            <a:spLocks noGrp="1"/>
          </p:cNvSpPr>
          <p:nvPr>
            <p:ph type="title"/>
          </p:nvPr>
        </p:nvSpPr>
        <p:spPr/>
        <p:txBody>
          <a:bodyPr>
            <a:normAutofit/>
          </a:bodyPr>
          <a:lstStyle/>
          <a:p>
            <a:r>
              <a:rPr lang="en-US" sz="3200" b="1" dirty="0" smtClean="0"/>
              <a:t>Classical Equating Procedures</a:t>
            </a:r>
            <a:endParaRPr lang="en-US" sz="3200" b="1" dirty="0"/>
          </a:p>
        </p:txBody>
      </p:sp>
    </p:spTree>
    <p:extLst>
      <p:ext uri="{BB962C8B-B14F-4D97-AF65-F5344CB8AC3E}">
        <p14:creationId xmlns:p14="http://schemas.microsoft.com/office/powerpoint/2010/main" val="16514974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pPr>
            <a:r>
              <a:rPr lang="en-US" sz="2400" dirty="0" smtClean="0"/>
              <a:t>Under linear equating, scores on the two forms are considered equivalent if they are the same distance from the mean of the form in standard deviation units (i.e., have the same z-score).</a:t>
            </a:r>
          </a:p>
          <a:p>
            <a:pPr marL="231775" indent="-231775">
              <a:spcBef>
                <a:spcPts val="1800"/>
              </a:spcBef>
              <a:buFont typeface="Wingdings" panose="05000000000000000000" pitchFamily="2" charset="2"/>
              <a:buChar char="§"/>
            </a:pPr>
            <a:r>
              <a:rPr lang="en-US" sz="2400" dirty="0" smtClean="0"/>
              <a:t>Hence, there is a linear relationship between the two sets of scores.</a:t>
            </a:r>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spTree>
    <p:extLst>
      <p:ext uri="{BB962C8B-B14F-4D97-AF65-F5344CB8AC3E}">
        <p14:creationId xmlns:p14="http://schemas.microsoft.com/office/powerpoint/2010/main" val="29016971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800"/>
              </a:spcBef>
              <a:buFont typeface="Wingdings" panose="05000000000000000000" pitchFamily="2" charset="2"/>
              <a:buChar char="§"/>
            </a:pPr>
            <a:r>
              <a:rPr lang="en-US" sz="2400" dirty="0" smtClean="0"/>
              <a:t>Scores </a:t>
            </a:r>
            <a:r>
              <a:rPr lang="en-US" sz="2400" i="1" dirty="0" smtClean="0"/>
              <a:t>x</a:t>
            </a:r>
            <a:r>
              <a:rPr lang="en-US" sz="2400" dirty="0" smtClean="0"/>
              <a:t> (on Form X) and </a:t>
            </a:r>
            <a:r>
              <a:rPr lang="en-US" sz="2400" i="1" dirty="0" smtClean="0"/>
              <a:t>y</a:t>
            </a:r>
            <a:r>
              <a:rPr lang="en-US" sz="2400" dirty="0" smtClean="0"/>
              <a:t> (on Form Y) are considered equivalent if they have the same z-score:</a:t>
            </a:r>
          </a:p>
          <a:p>
            <a:pPr lvl="0"/>
            <a:endParaRPr lang="en-US" sz="2400" dirty="0"/>
          </a:p>
          <a:p>
            <a:pPr marL="0" lvl="0" indent="0">
              <a:spcBef>
                <a:spcPts val="1200"/>
              </a:spcBef>
              <a:buNone/>
              <a:tabLst>
                <a:tab pos="341313" algn="l"/>
              </a:tabLst>
            </a:pPr>
            <a:r>
              <a:rPr lang="en-US" sz="2400" dirty="0" smtClean="0"/>
              <a:t>	</a:t>
            </a:r>
          </a:p>
          <a:p>
            <a:pPr marL="0" lvl="0" indent="0">
              <a:spcBef>
                <a:spcPts val="1200"/>
              </a:spcBef>
              <a:buNone/>
              <a:tabLst>
                <a:tab pos="231775" algn="l"/>
              </a:tabLst>
            </a:pPr>
            <a:r>
              <a:rPr lang="en-US" sz="2400" dirty="0" smtClean="0"/>
              <a:t>	where           are the mean and standard deviation of 	scores on Form X </a:t>
            </a:r>
            <a:r>
              <a:rPr lang="en-US" sz="2400" dirty="0"/>
              <a:t>and </a:t>
            </a:r>
            <a:r>
              <a:rPr lang="en-US" sz="2400" dirty="0" smtClean="0"/>
              <a:t>          are </a:t>
            </a:r>
            <a:r>
              <a:rPr lang="en-US" sz="2400" dirty="0"/>
              <a:t>the mean and </a:t>
            </a:r>
            <a:r>
              <a:rPr lang="en-US" sz="2400" dirty="0" smtClean="0"/>
              <a:t>	standard </a:t>
            </a:r>
            <a:r>
              <a:rPr lang="en-US" sz="2400" dirty="0"/>
              <a:t>deviation of scores on Form </a:t>
            </a:r>
            <a:r>
              <a:rPr lang="en-US" sz="2400" dirty="0" smtClean="0"/>
              <a:t>Y.</a:t>
            </a:r>
          </a:p>
          <a:p>
            <a:pPr marL="0" lvl="0" indent="0">
              <a:spcBef>
                <a:spcPts val="0"/>
              </a:spcBef>
              <a:buNone/>
              <a:tabLst>
                <a:tab pos="341313" algn="l"/>
              </a:tabLst>
            </a:pPr>
            <a:r>
              <a:rPr lang="en-US" sz="2400" dirty="0"/>
              <a:t>	</a:t>
            </a:r>
            <a:endParaRPr lang="en-US" sz="2400" dirty="0" smtClean="0"/>
          </a:p>
          <a:p>
            <a:pPr marL="0" lvl="0" indent="0">
              <a:spcBef>
                <a:spcPts val="1200"/>
              </a:spcBef>
              <a:buNone/>
            </a:pPr>
            <a:endParaRPr lang="en-US" sz="2800" dirty="0" smtClean="0"/>
          </a:p>
          <a:p>
            <a:pPr lvl="0">
              <a:spcBef>
                <a:spcPts val="1200"/>
              </a:spcBef>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3030380641"/>
              </p:ext>
            </p:extLst>
          </p:nvPr>
        </p:nvGraphicFramePr>
        <p:xfrm>
          <a:off x="2819400" y="2584341"/>
          <a:ext cx="2225675" cy="757238"/>
        </p:xfrm>
        <a:graphic>
          <a:graphicData uri="http://schemas.openxmlformats.org/presentationml/2006/ole">
            <mc:AlternateContent xmlns:mc="http://schemas.openxmlformats.org/markup-compatibility/2006">
              <mc:Choice xmlns:v="urn:schemas-microsoft-com:vml" Requires="v">
                <p:oleObj spid="_x0000_s20027" name="Equation" r:id="rId3" imgW="1269720" imgH="431640" progId="Equation.DSMT4">
                  <p:embed/>
                </p:oleObj>
              </mc:Choice>
              <mc:Fallback>
                <p:oleObj name="Equation" r:id="rId3" imgW="1269720" imgH="431640" progId="Equation.DSMT4">
                  <p:embed/>
                  <p:pic>
                    <p:nvPicPr>
                      <p:cNvPr id="0" name=""/>
                      <p:cNvPicPr/>
                      <p:nvPr/>
                    </p:nvPicPr>
                    <p:blipFill>
                      <a:blip r:embed="rId4"/>
                      <a:stretch>
                        <a:fillRect/>
                      </a:stretch>
                    </p:blipFill>
                    <p:spPr>
                      <a:xfrm>
                        <a:off x="2819400" y="2584341"/>
                        <a:ext cx="2225675" cy="75723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51036479"/>
              </p:ext>
            </p:extLst>
          </p:nvPr>
        </p:nvGraphicFramePr>
        <p:xfrm>
          <a:off x="1699647" y="3565902"/>
          <a:ext cx="1090613" cy="401638"/>
        </p:xfrm>
        <a:graphic>
          <a:graphicData uri="http://schemas.openxmlformats.org/presentationml/2006/ole">
            <mc:AlternateContent xmlns:mc="http://schemas.openxmlformats.org/markup-compatibility/2006">
              <mc:Choice xmlns:v="urn:schemas-microsoft-com:vml" Requires="v">
                <p:oleObj spid="_x0000_s20028" name="Equation" r:id="rId5" imgW="622080" imgH="228600" progId="Equation.DSMT4">
                  <p:embed/>
                </p:oleObj>
              </mc:Choice>
              <mc:Fallback>
                <p:oleObj name="Equation" r:id="rId5" imgW="622080" imgH="228600" progId="Equation.DSMT4">
                  <p:embed/>
                  <p:pic>
                    <p:nvPicPr>
                      <p:cNvPr id="0" name="Object 3"/>
                      <p:cNvPicPr>
                        <a:picLocks noChangeAspect="1" noChangeArrowheads="1"/>
                      </p:cNvPicPr>
                      <p:nvPr/>
                    </p:nvPicPr>
                    <p:blipFill>
                      <a:blip r:embed="rId6"/>
                      <a:srcRect/>
                      <a:stretch>
                        <a:fillRect/>
                      </a:stretch>
                    </p:blipFill>
                    <p:spPr bwMode="auto">
                      <a:xfrm>
                        <a:off x="1699647" y="3565902"/>
                        <a:ext cx="1090613"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05876709"/>
              </p:ext>
            </p:extLst>
          </p:nvPr>
        </p:nvGraphicFramePr>
        <p:xfrm>
          <a:off x="3840749" y="3939171"/>
          <a:ext cx="1023937" cy="401638"/>
        </p:xfrm>
        <a:graphic>
          <a:graphicData uri="http://schemas.openxmlformats.org/presentationml/2006/ole">
            <mc:AlternateContent xmlns:mc="http://schemas.openxmlformats.org/markup-compatibility/2006">
              <mc:Choice xmlns:v="urn:schemas-microsoft-com:vml" Requires="v">
                <p:oleObj spid="_x0000_s20029" name="Equation" r:id="rId7" imgW="583920" imgH="228600" progId="Equation.DSMT4">
                  <p:embed/>
                </p:oleObj>
              </mc:Choice>
              <mc:Fallback>
                <p:oleObj name="Equation" r:id="rId7" imgW="583920" imgH="228600" progId="Equation.DSMT4">
                  <p:embed/>
                  <p:pic>
                    <p:nvPicPr>
                      <p:cNvPr id="0" name="Object 4"/>
                      <p:cNvPicPr>
                        <a:picLocks noChangeAspect="1" noChangeArrowheads="1"/>
                      </p:cNvPicPr>
                      <p:nvPr/>
                    </p:nvPicPr>
                    <p:blipFill>
                      <a:blip r:embed="rId8"/>
                      <a:srcRect/>
                      <a:stretch>
                        <a:fillRect/>
                      </a:stretch>
                    </p:blipFill>
                    <p:spPr bwMode="auto">
                      <a:xfrm>
                        <a:off x="3840749" y="3939171"/>
                        <a:ext cx="1023937"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9524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dirty="0" smtClean="0"/>
              <a:t>An example of Equivalence of Measurements</a:t>
            </a:r>
          </a:p>
        </p:txBody>
      </p:sp>
      <p:sp>
        <p:nvSpPr>
          <p:cNvPr id="8195" name="Rectangle 3"/>
          <p:cNvSpPr>
            <a:spLocks noGrp="1" noChangeArrowheads="1"/>
          </p:cNvSpPr>
          <p:nvPr>
            <p:ph type="body" idx="1"/>
          </p:nvPr>
        </p:nvSpPr>
        <p:spPr/>
        <p:txBody>
          <a:bodyPr/>
          <a:lstStyle/>
          <a:p>
            <a:pPr algn="ctr" eaLnBrk="1" hangingPunct="1">
              <a:buFontTx/>
              <a:buNone/>
            </a:pPr>
            <a:r>
              <a:rPr lang="en-US" altLang="en-US" dirty="0" smtClean="0"/>
              <a:t>	</a:t>
            </a:r>
            <a:r>
              <a:rPr lang="en-US" altLang="en-US" sz="2400" b="1" dirty="0" smtClean="0"/>
              <a:t>COST OF LIVING </a:t>
            </a:r>
            <a:endParaRPr lang="en-US" altLang="en-US" sz="2400" b="1" dirty="0"/>
          </a:p>
          <a:p>
            <a:pPr marL="55563" indent="-11113" algn="ctr" eaLnBrk="1" hangingPunct="1">
              <a:buFontTx/>
              <a:buNone/>
            </a:pPr>
            <a:r>
              <a:rPr lang="en-US" altLang="en-US" sz="2400" b="1" dirty="0" smtClean="0"/>
              <a:t>COST OF GOODS IN 2015 COMPARED WITH COST IN 1975</a:t>
            </a:r>
          </a:p>
          <a:p>
            <a:pPr marL="55563" indent="-11113" algn="ctr" eaLnBrk="1" hangingPunct="1">
              <a:buFontTx/>
              <a:buNone/>
            </a:pPr>
            <a:endParaRPr lang="en-US" altLang="en-US" sz="2400" b="1" dirty="0"/>
          </a:p>
          <a:p>
            <a:pPr marL="387350" indent="-342900"/>
            <a:r>
              <a:rPr lang="en-US" altLang="en-US" sz="2400" dirty="0" smtClean="0"/>
              <a:t>How do we do this? </a:t>
            </a:r>
          </a:p>
          <a:p>
            <a:pPr marL="55563" indent="-11113" eaLnBrk="1" hangingPunct="1">
              <a:buFontTx/>
              <a:buNone/>
            </a:pPr>
            <a:endParaRPr lang="en-US" altLang="en-US" sz="2400" dirty="0"/>
          </a:p>
          <a:p>
            <a:pPr marL="628650" indent="-227013" eaLnBrk="1" hangingPunct="1">
              <a:buFontTx/>
              <a:buAutoNum type="arabicPeriod"/>
            </a:pPr>
            <a:r>
              <a:rPr lang="en-US" altLang="en-US" sz="2400" dirty="0" smtClean="0"/>
              <a:t>Record costs of comparable goods (Market Basket)</a:t>
            </a:r>
          </a:p>
          <a:p>
            <a:pPr marL="401638" indent="0" eaLnBrk="1" hangingPunct="1">
              <a:buFontTx/>
              <a:buAutoNum type="arabicPeriod"/>
            </a:pPr>
            <a:r>
              <a:rPr lang="en-US" altLang="en-US" sz="2400" dirty="0" smtClean="0"/>
              <a:t>Find cost ratio (Economist’s procedure)</a:t>
            </a:r>
          </a:p>
          <a:p>
            <a:pPr marL="401638" indent="0" eaLnBrk="1" hangingPunct="1">
              <a:buNone/>
            </a:pPr>
            <a:r>
              <a:rPr lang="en-US" altLang="en-US" sz="2400" dirty="0" smtClean="0"/>
              <a:t>or</a:t>
            </a:r>
          </a:p>
          <a:p>
            <a:pPr marL="401638" indent="0">
              <a:buNone/>
            </a:pPr>
            <a:r>
              <a:rPr lang="en-US" altLang="en-US" sz="2400" dirty="0" smtClean="0">
                <a:solidFill>
                  <a:srgbClr val="FF0000"/>
                </a:solidFill>
              </a:rPr>
              <a:t>3.</a:t>
            </a:r>
            <a:r>
              <a:rPr lang="en-US" altLang="en-US" sz="2400" dirty="0" smtClean="0"/>
              <a:t>	Plot </a:t>
            </a:r>
            <a:r>
              <a:rPr lang="en-US" altLang="en-US" sz="2400" dirty="0"/>
              <a:t>one value against the other</a:t>
            </a:r>
          </a:p>
          <a:p>
            <a:pPr marL="44450" indent="0" eaLnBrk="1" hangingPunct="1">
              <a:buNone/>
            </a:pPr>
            <a:endParaRPr lang="en-US" altLang="en-US" dirty="0" smtClean="0"/>
          </a:p>
          <a:p>
            <a:pPr marL="501650" indent="-457200" eaLnBrk="1" hangingPunct="1">
              <a:buFontTx/>
              <a:buAutoNum type="arabicPeriod"/>
            </a:pPr>
            <a:endParaRPr lang="en-US" altLang="en-US" dirty="0" smtClean="0"/>
          </a:p>
          <a:p>
            <a:pPr marL="44450" indent="0" eaLnBrk="1" hangingPunct="1">
              <a:buNone/>
            </a:pPr>
            <a:endParaRPr lang="en-US" altLang="en-US" dirty="0" smtClean="0"/>
          </a:p>
        </p:txBody>
      </p:sp>
    </p:spTree>
    <p:extLst>
      <p:ext uri="{BB962C8B-B14F-4D97-AF65-F5344CB8AC3E}">
        <p14:creationId xmlns:p14="http://schemas.microsoft.com/office/powerpoint/2010/main" val="7627220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27013" lvl="0" indent="-227013">
              <a:spcBef>
                <a:spcPts val="0"/>
              </a:spcBef>
              <a:buFont typeface="Wingdings" panose="05000000000000000000" pitchFamily="2" charset="2"/>
              <a:buChar char="§"/>
              <a:tabLst>
                <a:tab pos="341313" algn="l"/>
              </a:tabLst>
            </a:pPr>
            <a:r>
              <a:rPr lang="en-US" sz="2400" dirty="0" smtClean="0"/>
              <a:t>Thus,</a:t>
            </a:r>
          </a:p>
          <a:p>
            <a:pPr marL="0" lvl="0" indent="0">
              <a:spcBef>
                <a:spcPts val="0"/>
              </a:spcBef>
              <a:buNone/>
              <a:tabLst>
                <a:tab pos="341313" algn="l"/>
              </a:tabLst>
            </a:pPr>
            <a:endParaRPr lang="en-US" sz="2400" dirty="0"/>
          </a:p>
          <a:p>
            <a:pPr marL="0" lvl="0" indent="0">
              <a:spcBef>
                <a:spcPts val="0"/>
              </a:spcBef>
              <a:buNone/>
              <a:tabLst>
                <a:tab pos="341313" algn="l"/>
              </a:tabLst>
            </a:pPr>
            <a:endParaRPr lang="en-US" sz="2400" dirty="0" smtClean="0"/>
          </a:p>
          <a:p>
            <a:pPr marL="231775" indent="-231775">
              <a:spcBef>
                <a:spcPts val="1800"/>
              </a:spcBef>
              <a:buFont typeface="Wingdings" panose="05000000000000000000" pitchFamily="2" charset="2"/>
              <a:buChar char="§"/>
              <a:tabLst>
                <a:tab pos="227013" algn="l"/>
              </a:tabLst>
            </a:pPr>
            <a:r>
              <a:rPr lang="en-US" sz="2400" dirty="0" smtClean="0"/>
              <a:t>Given </a:t>
            </a:r>
            <a:r>
              <a:rPr lang="en-US" sz="2400" dirty="0"/>
              <a:t>sample data, the transformation required </a:t>
            </a:r>
            <a:r>
              <a:rPr lang="en-US" sz="2400" dirty="0" smtClean="0"/>
              <a:t>for </a:t>
            </a:r>
            <a:r>
              <a:rPr lang="en-US" sz="2400" dirty="0"/>
              <a:t>rescaling Form </a:t>
            </a:r>
            <a:r>
              <a:rPr lang="en-US" sz="2400" dirty="0" smtClean="0"/>
              <a:t>Y </a:t>
            </a:r>
            <a:r>
              <a:rPr lang="en-US" sz="2400" dirty="0"/>
              <a:t>scores to the scale of Form </a:t>
            </a:r>
            <a:r>
              <a:rPr lang="en-US" sz="2400" dirty="0" smtClean="0"/>
              <a:t>X:</a:t>
            </a:r>
            <a:endParaRPr lang="en-US" sz="2400" dirty="0"/>
          </a:p>
          <a:p>
            <a:pPr marL="231775" indent="-231775">
              <a:spcBef>
                <a:spcPts val="1800"/>
              </a:spcBef>
              <a:buFont typeface="Wingdings" panose="05000000000000000000" pitchFamily="2" charset="2"/>
              <a:buChar char="§"/>
              <a:tabLst>
                <a:tab pos="341313" algn="l"/>
              </a:tabLst>
            </a:pPr>
            <a:r>
              <a:rPr lang="en-US" sz="2400" dirty="0" smtClean="0"/>
              <a:t>The </a:t>
            </a:r>
            <a:r>
              <a:rPr lang="en-US" sz="2400" dirty="0"/>
              <a:t>transformation for rescaling Form </a:t>
            </a:r>
            <a:r>
              <a:rPr lang="en-US" sz="2400" dirty="0" smtClean="0"/>
              <a:t>Y </a:t>
            </a:r>
            <a:r>
              <a:rPr lang="en-US" sz="2400" dirty="0"/>
              <a:t>scores to the scale of Form X</a:t>
            </a:r>
            <a:r>
              <a:rPr lang="en-US" sz="2400" dirty="0" smtClean="0"/>
              <a:t> is </a:t>
            </a:r>
            <a:endParaRPr lang="en-US" sz="2400" dirty="0"/>
          </a:p>
          <a:p>
            <a:pPr marL="231775" indent="-231775">
              <a:spcBef>
                <a:spcPts val="1800"/>
              </a:spcBef>
              <a:buFont typeface="Wingdings" panose="05000000000000000000" pitchFamily="2" charset="2"/>
              <a:buChar char="§"/>
              <a:tabLst>
                <a:tab pos="341313" algn="l"/>
              </a:tabLst>
            </a:pPr>
            <a:endParaRPr lang="en-US" sz="2400" dirty="0"/>
          </a:p>
          <a:p>
            <a:pPr marL="0" indent="0">
              <a:spcBef>
                <a:spcPts val="1800"/>
              </a:spcBef>
              <a:buNone/>
              <a:tabLst>
                <a:tab pos="341313" algn="l"/>
              </a:tabLst>
            </a:pPr>
            <a:endParaRPr lang="en-US" sz="2400" dirty="0"/>
          </a:p>
          <a:p>
            <a:pPr marL="0" indent="0">
              <a:spcBef>
                <a:spcPts val="1800"/>
              </a:spcBef>
              <a:buNone/>
              <a:tabLst>
                <a:tab pos="341313" algn="l"/>
              </a:tabLst>
            </a:pPr>
            <a:endParaRPr lang="en-US" sz="2400" dirty="0"/>
          </a:p>
          <a:p>
            <a:pPr marL="0" lvl="0" indent="0">
              <a:spcBef>
                <a:spcPts val="0"/>
              </a:spcBef>
              <a:buNone/>
              <a:tabLst>
                <a:tab pos="341313" algn="l"/>
              </a:tabLst>
            </a:pPr>
            <a:endParaRPr lang="en-US" sz="2400" dirty="0"/>
          </a:p>
          <a:p>
            <a:pPr marL="0" lvl="0" indent="0">
              <a:spcBef>
                <a:spcPts val="0"/>
              </a:spcBef>
              <a:buNone/>
              <a:tabLst>
                <a:tab pos="341313" algn="l"/>
              </a:tabLst>
            </a:pPr>
            <a:r>
              <a:rPr lang="en-US" sz="2400" dirty="0" smtClean="0"/>
              <a:t> </a:t>
            </a:r>
          </a:p>
          <a:p>
            <a:pPr marL="0" lvl="0" indent="0">
              <a:spcBef>
                <a:spcPts val="1200"/>
              </a:spcBef>
              <a:buNone/>
            </a:pPr>
            <a:endParaRPr lang="en-US" sz="2800" dirty="0" smtClean="0"/>
          </a:p>
          <a:p>
            <a:pPr lvl="0">
              <a:spcBef>
                <a:spcPts val="1200"/>
              </a:spcBef>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graphicFrame>
        <p:nvGraphicFramePr>
          <p:cNvPr id="7" name="Object 6"/>
          <p:cNvGraphicFramePr>
            <a:graphicFrameLocks noChangeAspect="1"/>
          </p:cNvGraphicFramePr>
          <p:nvPr>
            <p:extLst>
              <p:ext uri="{D42A27DB-BD31-4B8C-83A1-F6EECF244321}">
                <p14:modId xmlns:p14="http://schemas.microsoft.com/office/powerpoint/2010/main" val="1019715857"/>
              </p:ext>
            </p:extLst>
          </p:nvPr>
        </p:nvGraphicFramePr>
        <p:xfrm>
          <a:off x="2514600" y="2133600"/>
          <a:ext cx="2759936" cy="757373"/>
        </p:xfrm>
        <a:graphic>
          <a:graphicData uri="http://schemas.openxmlformats.org/presentationml/2006/ole">
            <mc:AlternateContent xmlns:mc="http://schemas.openxmlformats.org/markup-compatibility/2006">
              <mc:Choice xmlns:v="urn:schemas-microsoft-com:vml" Requires="v">
                <p:oleObj spid="_x0000_s35038" name="Equation" r:id="rId3" imgW="1574640" imgH="431640" progId="Equation.DSMT4">
                  <p:embed/>
                </p:oleObj>
              </mc:Choice>
              <mc:Fallback>
                <p:oleObj name="Equation" r:id="rId3" imgW="1574640" imgH="431640" progId="Equation.DSMT4">
                  <p:embed/>
                  <p:pic>
                    <p:nvPicPr>
                      <p:cNvPr id="0" name=""/>
                      <p:cNvPicPr>
                        <a:picLocks noChangeAspect="1" noChangeArrowheads="1"/>
                      </p:cNvPicPr>
                      <p:nvPr/>
                    </p:nvPicPr>
                    <p:blipFill>
                      <a:blip r:embed="rId4"/>
                      <a:srcRect/>
                      <a:stretch>
                        <a:fillRect/>
                      </a:stretch>
                    </p:blipFill>
                    <p:spPr bwMode="auto">
                      <a:xfrm>
                        <a:off x="2514600" y="2133600"/>
                        <a:ext cx="2759936" cy="757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25693565"/>
              </p:ext>
            </p:extLst>
          </p:nvPr>
        </p:nvGraphicFramePr>
        <p:xfrm>
          <a:off x="2590800" y="4800600"/>
          <a:ext cx="3294062" cy="757238"/>
        </p:xfrm>
        <a:graphic>
          <a:graphicData uri="http://schemas.openxmlformats.org/presentationml/2006/ole">
            <mc:AlternateContent xmlns:mc="http://schemas.openxmlformats.org/markup-compatibility/2006">
              <mc:Choice xmlns:v="urn:schemas-microsoft-com:vml" Requires="v">
                <p:oleObj spid="_x0000_s35039" name="Equation" r:id="rId5" imgW="1879560" imgH="431640" progId="Equation.DSMT4">
                  <p:embed/>
                </p:oleObj>
              </mc:Choice>
              <mc:Fallback>
                <p:oleObj name="Equation" r:id="rId5" imgW="1879560" imgH="431640" progId="Equation.DSMT4">
                  <p:embed/>
                  <p:pic>
                    <p:nvPicPr>
                      <p:cNvPr id="0" name="Object 6"/>
                      <p:cNvPicPr>
                        <a:picLocks noChangeAspect="1" noChangeArrowheads="1"/>
                      </p:cNvPicPr>
                      <p:nvPr/>
                    </p:nvPicPr>
                    <p:blipFill>
                      <a:blip r:embed="rId6"/>
                      <a:srcRect/>
                      <a:stretch>
                        <a:fillRect/>
                      </a:stretch>
                    </p:blipFill>
                    <p:spPr bwMode="auto">
                      <a:xfrm>
                        <a:off x="2590800" y="4800600"/>
                        <a:ext cx="3294062"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189366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indent="-231775">
              <a:spcBef>
                <a:spcPts val="3000"/>
              </a:spcBef>
              <a:buFont typeface="Wingdings" panose="05000000000000000000" pitchFamily="2" charset="2"/>
              <a:buChar char="§"/>
              <a:tabLst>
                <a:tab pos="341313" algn="l"/>
              </a:tabLst>
            </a:pPr>
            <a:r>
              <a:rPr lang="en-US" sz="2400" dirty="0" smtClean="0"/>
              <a:t>After equating, the rescaled Form Y scores have the same mean and standard deviation as the Form X scores.</a:t>
            </a:r>
          </a:p>
          <a:p>
            <a:pPr marL="231775" indent="-231775">
              <a:spcBef>
                <a:spcPts val="1800"/>
              </a:spcBef>
              <a:buFont typeface="Wingdings" panose="05000000000000000000" pitchFamily="2" charset="2"/>
              <a:buChar char="§"/>
              <a:tabLst>
                <a:tab pos="341313" algn="l"/>
              </a:tabLst>
            </a:pPr>
            <a:r>
              <a:rPr lang="en-US" sz="2400" dirty="0" smtClean="0"/>
              <a:t>Note that this is not a prediction (regression) equation;  it can be inverted to obtain the transformation for rescaling Form X scores to the scale of Form Y:</a:t>
            </a:r>
          </a:p>
          <a:p>
            <a:pPr marL="45720" lvl="0" indent="0">
              <a:spcBef>
                <a:spcPts val="2400"/>
              </a:spcBef>
              <a:buNone/>
            </a:pPr>
            <a:endParaRPr lang="en-US" sz="2800" dirty="0" smtClean="0"/>
          </a:p>
          <a:p>
            <a:pPr lvl="0">
              <a:spcBef>
                <a:spcPts val="2400"/>
              </a:spcBef>
            </a:pPr>
            <a:endParaRPr lang="en-US" sz="2800" dirty="0"/>
          </a:p>
          <a:p>
            <a:pPr lvl="0">
              <a:spcBef>
                <a:spcPts val="1200"/>
              </a:spcBef>
            </a:pPr>
            <a:endParaRPr lang="en-US" sz="2800" dirty="0" smtClean="0"/>
          </a:p>
          <a:p>
            <a:pPr lvl="0">
              <a:spcBef>
                <a:spcPts val="1200"/>
              </a:spcBef>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graphicFrame>
        <p:nvGraphicFramePr>
          <p:cNvPr id="5" name="Object 4"/>
          <p:cNvGraphicFramePr>
            <a:graphicFrameLocks noChangeAspect="1"/>
          </p:cNvGraphicFramePr>
          <p:nvPr>
            <p:extLst>
              <p:ext uri="{D42A27DB-BD31-4B8C-83A1-F6EECF244321}">
                <p14:modId xmlns:p14="http://schemas.microsoft.com/office/powerpoint/2010/main" val="1416703030"/>
              </p:ext>
            </p:extLst>
          </p:nvPr>
        </p:nvGraphicFramePr>
        <p:xfrm>
          <a:off x="2590800" y="4343400"/>
          <a:ext cx="3181350" cy="801688"/>
        </p:xfrm>
        <a:graphic>
          <a:graphicData uri="http://schemas.openxmlformats.org/presentationml/2006/ole">
            <mc:AlternateContent xmlns:mc="http://schemas.openxmlformats.org/markup-compatibility/2006">
              <mc:Choice xmlns:v="urn:schemas-microsoft-com:vml" Requires="v">
                <p:oleObj spid="_x0000_s35933" name="Equation" r:id="rId3" imgW="1815840" imgH="457200" progId="Equation.DSMT4">
                  <p:embed/>
                </p:oleObj>
              </mc:Choice>
              <mc:Fallback>
                <p:oleObj name="Equation" r:id="rId3" imgW="1815840" imgH="457200" progId="Equation.DSMT4">
                  <p:embed/>
                  <p:pic>
                    <p:nvPicPr>
                      <p:cNvPr id="0" name=""/>
                      <p:cNvPicPr>
                        <a:picLocks noChangeAspect="1" noChangeArrowheads="1"/>
                      </p:cNvPicPr>
                      <p:nvPr/>
                    </p:nvPicPr>
                    <p:blipFill>
                      <a:blip r:embed="rId4"/>
                      <a:srcRect/>
                      <a:stretch>
                        <a:fillRect/>
                      </a:stretch>
                    </p:blipFill>
                    <p:spPr bwMode="auto">
                      <a:xfrm>
                        <a:off x="2590800" y="4343400"/>
                        <a:ext cx="31813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84865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indent="-231775">
              <a:spcBef>
                <a:spcPts val="3000"/>
              </a:spcBef>
              <a:buFont typeface="Wingdings" panose="05000000000000000000" pitchFamily="2" charset="2"/>
              <a:buChar char="§"/>
              <a:tabLst>
                <a:tab pos="341313" algn="l"/>
              </a:tabLst>
            </a:pPr>
            <a:r>
              <a:rPr lang="en-US" sz="2400" dirty="0" smtClean="0"/>
              <a:t>If we substitute the transformed Form Y score </a:t>
            </a:r>
            <a:r>
              <a:rPr lang="en-US" sz="2400" i="1" dirty="0" smtClean="0"/>
              <a:t>y</a:t>
            </a:r>
            <a:r>
              <a:rPr lang="en-US" sz="2400" dirty="0" smtClean="0"/>
              <a:t>*(now on the Form X scale) for </a:t>
            </a:r>
            <a:r>
              <a:rPr lang="en-US" sz="2400" i="1" dirty="0" smtClean="0"/>
              <a:t>x</a:t>
            </a:r>
            <a:r>
              <a:rPr lang="en-US" sz="2400" dirty="0" smtClean="0"/>
              <a:t> in the equation, </a:t>
            </a:r>
            <a:r>
              <a:rPr lang="en-US" sz="2400" i="1" dirty="0" smtClean="0"/>
              <a:t>y</a:t>
            </a:r>
            <a:r>
              <a:rPr lang="en-US" sz="2400" dirty="0" smtClean="0"/>
              <a:t>* converts back to the original </a:t>
            </a:r>
            <a:r>
              <a:rPr lang="en-US" sz="2400" i="1" dirty="0" smtClean="0"/>
              <a:t>y</a:t>
            </a:r>
            <a:r>
              <a:rPr lang="en-US" sz="2400" dirty="0" smtClean="0"/>
              <a:t> value:</a:t>
            </a:r>
          </a:p>
          <a:p>
            <a:pPr marL="231775" indent="-231775">
              <a:spcBef>
                <a:spcPts val="3000"/>
              </a:spcBef>
              <a:buFont typeface="Wingdings" panose="05000000000000000000" pitchFamily="2" charset="2"/>
              <a:buChar char="§"/>
              <a:tabLst>
                <a:tab pos="341313" algn="l"/>
              </a:tabLst>
            </a:pPr>
            <a:endParaRPr lang="en-US" sz="2400" dirty="0" smtClean="0"/>
          </a:p>
          <a:p>
            <a:pPr marL="45720" lvl="0" indent="0">
              <a:buNone/>
            </a:pPr>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2199684581"/>
              </p:ext>
            </p:extLst>
          </p:nvPr>
        </p:nvGraphicFramePr>
        <p:xfrm>
          <a:off x="1371600" y="3048000"/>
          <a:ext cx="5788025" cy="757238"/>
        </p:xfrm>
        <a:graphic>
          <a:graphicData uri="http://schemas.openxmlformats.org/presentationml/2006/ole">
            <mc:AlternateContent xmlns:mc="http://schemas.openxmlformats.org/markup-compatibility/2006">
              <mc:Choice xmlns:v="urn:schemas-microsoft-com:vml" Requires="v">
                <p:oleObj spid="_x0000_s36957" name="Equation" r:id="rId3" imgW="3301920" imgH="431640" progId="Equation.DSMT4">
                  <p:embed/>
                </p:oleObj>
              </mc:Choice>
              <mc:Fallback>
                <p:oleObj name="Equation" r:id="rId3" imgW="3301920" imgH="431640" progId="Equation.DSMT4">
                  <p:embed/>
                  <p:pic>
                    <p:nvPicPr>
                      <p:cNvPr id="0" name=""/>
                      <p:cNvPicPr>
                        <a:picLocks noChangeAspect="1" noChangeArrowheads="1"/>
                      </p:cNvPicPr>
                      <p:nvPr/>
                    </p:nvPicPr>
                    <p:blipFill>
                      <a:blip r:embed="rId4"/>
                      <a:srcRect/>
                      <a:stretch>
                        <a:fillRect/>
                      </a:stretch>
                    </p:blipFill>
                    <p:spPr bwMode="auto">
                      <a:xfrm>
                        <a:off x="1371600" y="3048000"/>
                        <a:ext cx="5788025"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3269426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229600" cy="5029200"/>
          </a:xfrm>
        </p:spPr>
        <p:txBody>
          <a:bodyPr>
            <a:noAutofit/>
          </a:bodyPr>
          <a:lstStyle/>
          <a:p>
            <a:pPr marL="231775" indent="-231775">
              <a:spcBef>
                <a:spcPts val="1200"/>
              </a:spcBef>
              <a:buFont typeface="Wingdings" panose="05000000000000000000" pitchFamily="2" charset="2"/>
              <a:buChar char="§"/>
              <a:tabLst>
                <a:tab pos="341313" algn="l"/>
              </a:tabLst>
            </a:pPr>
            <a:r>
              <a:rPr lang="en-US" sz="2400" dirty="0" smtClean="0"/>
              <a:t>Rescaling usually results in non-integer scores; these are generally rounded to integer values.</a:t>
            </a:r>
          </a:p>
          <a:p>
            <a:pPr marL="231775" indent="-231775">
              <a:spcBef>
                <a:spcPts val="1800"/>
              </a:spcBef>
              <a:buFont typeface="Wingdings" panose="05000000000000000000" pitchFamily="2" charset="2"/>
              <a:buChar char="§"/>
              <a:tabLst>
                <a:tab pos="341313" algn="l"/>
              </a:tabLst>
            </a:pPr>
            <a:r>
              <a:rPr lang="en-US" sz="2400" dirty="0" smtClean="0"/>
              <a:t>Under Linear equating, it is possible to obtain rescaled scores outside the permissible range.</a:t>
            </a:r>
          </a:p>
          <a:p>
            <a:pPr marL="231775" indent="-231775">
              <a:spcBef>
                <a:spcPts val="1800"/>
              </a:spcBef>
              <a:buFont typeface="Wingdings" panose="05000000000000000000" pitchFamily="2" charset="2"/>
              <a:buChar char="§"/>
              <a:tabLst>
                <a:tab pos="341313" algn="l"/>
              </a:tabLst>
            </a:pPr>
            <a:r>
              <a:rPr lang="en-US" sz="2400" dirty="0" smtClean="0"/>
              <a:t>Depending on the final reporting scale, these are often truncated to the lowest and highest permissible scores (arbitrarily decided).</a:t>
            </a:r>
          </a:p>
          <a:p>
            <a:pPr marL="45720" lvl="0" indent="0">
              <a:spcBef>
                <a:spcPts val="1200"/>
              </a:spcBef>
              <a:buNone/>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Linear Equating</a:t>
            </a:r>
            <a:endParaRPr lang="en-US" sz="3200" b="1" dirty="0"/>
          </a:p>
        </p:txBody>
      </p:sp>
    </p:spTree>
    <p:extLst>
      <p:ext uri="{BB962C8B-B14F-4D97-AF65-F5344CB8AC3E}">
        <p14:creationId xmlns:p14="http://schemas.microsoft.com/office/powerpoint/2010/main" val="33120932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tabLst>
                <a:tab pos="973138" algn="l"/>
                <a:tab pos="2743200" algn="l"/>
                <a:tab pos="3203575" algn="l"/>
              </a:tabLst>
            </a:pPr>
            <a:r>
              <a:rPr lang="en-US" sz="2400" dirty="0" smtClean="0"/>
              <a:t>For the test score distributions shown earlier,</a:t>
            </a:r>
          </a:p>
          <a:p>
            <a:pPr marL="0" lvl="0" indent="0">
              <a:spcBef>
                <a:spcPts val="1200"/>
              </a:spcBef>
              <a:buNone/>
              <a:tabLst>
                <a:tab pos="231775" algn="l"/>
                <a:tab pos="973138" algn="l"/>
                <a:tab pos="2743200" algn="l"/>
                <a:tab pos="3203575" algn="l"/>
              </a:tabLst>
            </a:pPr>
            <a:r>
              <a:rPr lang="en-US" sz="2400" dirty="0"/>
              <a:t>	</a:t>
            </a:r>
            <a:r>
              <a:rPr lang="en-US" sz="2400" dirty="0" smtClean="0"/>
              <a:t>Mean on Form X:		10.429</a:t>
            </a:r>
          </a:p>
          <a:p>
            <a:pPr marL="0" lvl="0" indent="0">
              <a:spcBef>
                <a:spcPts val="1200"/>
              </a:spcBef>
              <a:buNone/>
              <a:tabLst>
                <a:tab pos="227013" algn="l"/>
                <a:tab pos="2743200" algn="l"/>
                <a:tab pos="3203575" algn="l"/>
              </a:tabLst>
            </a:pPr>
            <a:r>
              <a:rPr lang="en-US" sz="2400" dirty="0" smtClean="0"/>
              <a:t>   SD of Form X:		  3.918</a:t>
            </a:r>
          </a:p>
          <a:p>
            <a:pPr marL="0" lvl="0" indent="0">
              <a:spcBef>
                <a:spcPts val="1200"/>
              </a:spcBef>
              <a:buNone/>
              <a:tabLst>
                <a:tab pos="227013" algn="l"/>
                <a:tab pos="1770063" algn="l"/>
                <a:tab pos="2289175" algn="l"/>
                <a:tab pos="2743200" algn="l"/>
                <a:tab pos="3203575" algn="l"/>
              </a:tabLst>
            </a:pPr>
            <a:r>
              <a:rPr lang="en-US" sz="2400" dirty="0" smtClean="0"/>
              <a:t>	Mean of Form Y:		  8.375</a:t>
            </a:r>
          </a:p>
          <a:p>
            <a:pPr marL="0" lvl="0" indent="0">
              <a:spcBef>
                <a:spcPts val="1200"/>
              </a:spcBef>
              <a:buNone/>
              <a:tabLst>
                <a:tab pos="227013" algn="l"/>
              </a:tabLst>
            </a:pPr>
            <a:r>
              <a:rPr lang="en-US" sz="2400" dirty="0"/>
              <a:t>	</a:t>
            </a:r>
            <a:r>
              <a:rPr lang="en-US" sz="2400" dirty="0" smtClean="0"/>
              <a:t>SD of Form Y:	       4.394</a:t>
            </a:r>
          </a:p>
          <a:p>
            <a:pPr marL="0" lvl="0" indent="0">
              <a:spcBef>
                <a:spcPts val="1200"/>
              </a:spcBef>
              <a:buNone/>
              <a:tabLst>
                <a:tab pos="227013" algn="l"/>
              </a:tabLst>
            </a:pPr>
            <a:endParaRPr lang="en-US" sz="2400" dirty="0" smtClean="0"/>
          </a:p>
          <a:p>
            <a:pPr marL="0" lvl="0" indent="0">
              <a:spcBef>
                <a:spcPts val="1200"/>
              </a:spcBef>
              <a:buNone/>
              <a:tabLst>
                <a:tab pos="227013" algn="l"/>
              </a:tabLst>
            </a:pPr>
            <a:endParaRPr lang="en-US" sz="2400" dirty="0"/>
          </a:p>
        </p:txBody>
      </p:sp>
      <p:sp>
        <p:nvSpPr>
          <p:cNvPr id="2" name="Title 1"/>
          <p:cNvSpPr>
            <a:spLocks noGrp="1"/>
          </p:cNvSpPr>
          <p:nvPr>
            <p:ph type="title"/>
          </p:nvPr>
        </p:nvSpPr>
        <p:spPr/>
        <p:txBody>
          <a:bodyPr>
            <a:normAutofit/>
          </a:bodyPr>
          <a:lstStyle/>
          <a:p>
            <a:r>
              <a:rPr lang="en-US" sz="3200" b="1" dirty="0" smtClean="0"/>
              <a:t>Linear Equating example</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840906785"/>
              </p:ext>
            </p:extLst>
          </p:nvPr>
        </p:nvGraphicFramePr>
        <p:xfrm>
          <a:off x="1555750" y="4419600"/>
          <a:ext cx="5521325" cy="1346200"/>
        </p:xfrm>
        <a:graphic>
          <a:graphicData uri="http://schemas.openxmlformats.org/presentationml/2006/ole">
            <mc:AlternateContent xmlns:mc="http://schemas.openxmlformats.org/markup-compatibility/2006">
              <mc:Choice xmlns:v="urn:schemas-microsoft-com:vml" Requires="v">
                <p:oleObj spid="_x0000_s32888" name="Equation" r:id="rId3" imgW="2603160" imgH="634680" progId="Equation.DSMT4">
                  <p:embed/>
                </p:oleObj>
              </mc:Choice>
              <mc:Fallback>
                <p:oleObj name="Equation" r:id="rId3" imgW="2603160" imgH="634680" progId="Equation.DSMT4">
                  <p:embed/>
                  <p:pic>
                    <p:nvPicPr>
                      <p:cNvPr id="0" name=""/>
                      <p:cNvPicPr>
                        <a:picLocks noChangeAspect="1" noChangeArrowheads="1"/>
                      </p:cNvPicPr>
                      <p:nvPr/>
                    </p:nvPicPr>
                    <p:blipFill>
                      <a:blip r:embed="rId4"/>
                      <a:srcRect/>
                      <a:stretch>
                        <a:fillRect/>
                      </a:stretch>
                    </p:blipFill>
                    <p:spPr bwMode="auto">
                      <a:xfrm>
                        <a:off x="1555750" y="4419600"/>
                        <a:ext cx="552132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02025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2455655"/>
              </p:ext>
            </p:extLst>
          </p:nvPr>
        </p:nvGraphicFramePr>
        <p:xfrm>
          <a:off x="914400" y="1828800"/>
          <a:ext cx="3124199" cy="4461129"/>
        </p:xfrm>
        <a:graphic>
          <a:graphicData uri="http://schemas.openxmlformats.org/drawingml/2006/table">
            <a:tbl>
              <a:tblPr firstRow="1" firstCol="1" bandRow="1"/>
              <a:tblGrid>
                <a:gridCol w="798611"/>
                <a:gridCol w="1162794"/>
                <a:gridCol w="1162794"/>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Equated Score on Form X</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Rounded Equated Score</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2.96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3.85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4.75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smtClean="0">
                          <a:solidFill>
                            <a:srgbClr val="000000"/>
                          </a:solidFill>
                          <a:effectLst/>
                          <a:latin typeface="Calibri" panose="020F0502020204030204" pitchFamily="34" charset="0"/>
                        </a:rPr>
                        <a:t>  5.64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6.53</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7.42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8.31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9.21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10.99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20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smtClean="0"/>
              <a:t>linear Equating example</a:t>
            </a:r>
            <a:endParaRPr lang="en-US" dirty="0"/>
          </a:p>
        </p:txBody>
      </p:sp>
      <p:sp>
        <p:nvSpPr>
          <p:cNvPr id="6" name="TextBox 5"/>
          <p:cNvSpPr txBox="1"/>
          <p:nvPr/>
        </p:nvSpPr>
        <p:spPr>
          <a:xfrm>
            <a:off x="4419600" y="2438400"/>
            <a:ext cx="3886200" cy="1200329"/>
          </a:xfrm>
          <a:prstGeom prst="rect">
            <a:avLst/>
          </a:prstGeom>
          <a:noFill/>
        </p:spPr>
        <p:txBody>
          <a:bodyPr wrap="square" rtlCol="0">
            <a:spAutoFit/>
          </a:bodyPr>
          <a:lstStyle/>
          <a:p>
            <a:r>
              <a:rPr lang="en-US" sz="2400" dirty="0" smtClean="0">
                <a:solidFill>
                  <a:schemeClr val="tx2"/>
                </a:solidFill>
              </a:rPr>
              <a:t>A score of 3 on Form Y is equivalent to a score of 6 on Form X</a:t>
            </a:r>
            <a:endParaRPr lang="en-US" sz="2400" dirty="0">
              <a:solidFill>
                <a:schemeClr val="tx2"/>
              </a:solidFill>
            </a:endParaRPr>
          </a:p>
        </p:txBody>
      </p:sp>
      <p:sp>
        <p:nvSpPr>
          <p:cNvPr id="7" name="TextBox 6"/>
          <p:cNvSpPr txBox="1"/>
          <p:nvPr/>
        </p:nvSpPr>
        <p:spPr>
          <a:xfrm>
            <a:off x="4417243" y="3783286"/>
            <a:ext cx="3886200" cy="1200329"/>
          </a:xfrm>
          <a:prstGeom prst="rect">
            <a:avLst/>
          </a:prstGeom>
          <a:noFill/>
        </p:spPr>
        <p:txBody>
          <a:bodyPr wrap="square" rtlCol="0">
            <a:spAutoFit/>
          </a:bodyPr>
          <a:lstStyle/>
          <a:p>
            <a:r>
              <a:rPr lang="en-US" sz="2400" dirty="0" smtClean="0">
                <a:solidFill>
                  <a:schemeClr val="tx2"/>
                </a:solidFill>
              </a:rPr>
              <a:t>A score of 9 on Form Y is equivalent to a score of 11 on Form X</a:t>
            </a:r>
            <a:endParaRPr lang="en-US" sz="2400" dirty="0">
              <a:solidFill>
                <a:schemeClr val="tx2"/>
              </a:solidFill>
            </a:endParaRPr>
          </a:p>
        </p:txBody>
      </p:sp>
      <p:sp>
        <p:nvSpPr>
          <p:cNvPr id="8" name="TextBox 7"/>
          <p:cNvSpPr txBox="1"/>
          <p:nvPr/>
        </p:nvSpPr>
        <p:spPr>
          <a:xfrm>
            <a:off x="4425098" y="5128172"/>
            <a:ext cx="3886200" cy="1200329"/>
          </a:xfrm>
          <a:prstGeom prst="rect">
            <a:avLst/>
          </a:prstGeom>
          <a:noFill/>
        </p:spPr>
        <p:txBody>
          <a:bodyPr wrap="square" rtlCol="0">
            <a:spAutoFit/>
          </a:bodyPr>
          <a:lstStyle/>
          <a:p>
            <a:r>
              <a:rPr lang="en-US" sz="2400" dirty="0" smtClean="0">
                <a:solidFill>
                  <a:schemeClr val="tx2"/>
                </a:solidFill>
              </a:rPr>
              <a:t>Note that we have to truncate the equated scores at 20</a:t>
            </a:r>
            <a:endParaRPr lang="en-US" sz="2400" dirty="0">
              <a:solidFill>
                <a:schemeClr val="tx2"/>
              </a:solidFill>
            </a:endParaRPr>
          </a:p>
        </p:txBody>
      </p:sp>
    </p:spTree>
    <p:extLst>
      <p:ext uri="{BB962C8B-B14F-4D97-AF65-F5344CB8AC3E}">
        <p14:creationId xmlns:p14="http://schemas.microsoft.com/office/powerpoint/2010/main" val="21744484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0277517"/>
              </p:ext>
            </p:extLst>
          </p:nvPr>
        </p:nvGraphicFramePr>
        <p:xfrm>
          <a:off x="914400" y="1828800"/>
          <a:ext cx="3124199" cy="4461129"/>
        </p:xfrm>
        <a:graphic>
          <a:graphicData uri="http://schemas.openxmlformats.org/drawingml/2006/table">
            <a:tbl>
              <a:tblPr firstRow="1" firstCol="1" bandRow="1"/>
              <a:tblGrid>
                <a:gridCol w="798611"/>
                <a:gridCol w="1162794"/>
                <a:gridCol w="1162794"/>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Equated Score on Form X</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Rounded Equated Score</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2.96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3.85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4.75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smtClean="0">
                          <a:solidFill>
                            <a:srgbClr val="000000"/>
                          </a:solidFill>
                          <a:effectLst/>
                          <a:latin typeface="Calibri" panose="020F0502020204030204" pitchFamily="34" charset="0"/>
                        </a:rPr>
                        <a:t>  5.64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6.53</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7.42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8.31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9.21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10.99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20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smtClean="0"/>
              <a:t>linear Equating example</a:t>
            </a:r>
            <a:endParaRPr lang="en-US" dirty="0"/>
          </a:p>
        </p:txBody>
      </p:sp>
      <p:sp>
        <p:nvSpPr>
          <p:cNvPr id="8" name="TextBox 7"/>
          <p:cNvSpPr txBox="1"/>
          <p:nvPr/>
        </p:nvSpPr>
        <p:spPr>
          <a:xfrm>
            <a:off x="4572000" y="2438400"/>
            <a:ext cx="3886200" cy="1569660"/>
          </a:xfrm>
          <a:prstGeom prst="rect">
            <a:avLst/>
          </a:prstGeom>
          <a:noFill/>
        </p:spPr>
        <p:txBody>
          <a:bodyPr wrap="square" rtlCol="0">
            <a:spAutoFit/>
          </a:bodyPr>
          <a:lstStyle/>
          <a:p>
            <a:r>
              <a:rPr lang="en-US" sz="2400" dirty="0" smtClean="0">
                <a:solidFill>
                  <a:schemeClr val="tx2"/>
                </a:solidFill>
              </a:rPr>
              <a:t>Note that we have added more points to scores at the low end of the scale than at the top end</a:t>
            </a:r>
            <a:endParaRPr lang="en-US" sz="2400" dirty="0">
              <a:solidFill>
                <a:schemeClr val="tx2"/>
              </a:solidFill>
            </a:endParaRPr>
          </a:p>
        </p:txBody>
      </p:sp>
    </p:spTree>
    <p:extLst>
      <p:ext uri="{BB962C8B-B14F-4D97-AF65-F5344CB8AC3E}">
        <p14:creationId xmlns:p14="http://schemas.microsoft.com/office/powerpoint/2010/main" val="27372172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pPr>
            <a:r>
              <a:rPr lang="en-US" sz="2400" dirty="0" smtClean="0"/>
              <a:t>Linear equating matches the means and standard deviations of the two distributions but it does not change the shape of the score distribution.</a:t>
            </a:r>
          </a:p>
          <a:p>
            <a:pPr marL="231775" lvl="0" indent="-231775">
              <a:spcBef>
                <a:spcPts val="1800"/>
              </a:spcBef>
              <a:buFont typeface="Wingdings" panose="05000000000000000000" pitchFamily="2" charset="2"/>
              <a:buChar char="§"/>
            </a:pPr>
            <a:r>
              <a:rPr lang="en-US" sz="2400" dirty="0" smtClean="0"/>
              <a:t>A Form Y score with the same z-score as a Form X score may have a different percentile rank.</a:t>
            </a:r>
          </a:p>
        </p:txBody>
      </p:sp>
      <p:sp>
        <p:nvSpPr>
          <p:cNvPr id="2" name="Title 1"/>
          <p:cNvSpPr>
            <a:spLocks noGrp="1"/>
          </p:cNvSpPr>
          <p:nvPr>
            <p:ph type="title"/>
          </p:nvPr>
        </p:nvSpPr>
        <p:spPr/>
        <p:txBody>
          <a:bodyPr>
            <a:normAutofit/>
          </a:bodyPr>
          <a:lstStyle/>
          <a:p>
            <a:r>
              <a:rPr lang="en-US" sz="3200" b="1" dirty="0" smtClean="0"/>
              <a:t>Equipercentile Equating</a:t>
            </a:r>
            <a:endParaRPr lang="en-US" sz="3200" b="1" dirty="0"/>
          </a:p>
        </p:txBody>
      </p:sp>
    </p:spTree>
    <p:extLst>
      <p:ext uri="{BB962C8B-B14F-4D97-AF65-F5344CB8AC3E}">
        <p14:creationId xmlns:p14="http://schemas.microsoft.com/office/powerpoint/2010/main" val="4181082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pPr>
            <a:r>
              <a:rPr lang="en-US" sz="2400" dirty="0" smtClean="0"/>
              <a:t>Under equipercentile equating, </a:t>
            </a:r>
            <a:r>
              <a:rPr lang="en-US" sz="2400" b="1" dirty="0" smtClean="0"/>
              <a:t>scores on two forms are considered to be equivalent if they have the same percentile rank in the target population.</a:t>
            </a:r>
          </a:p>
          <a:p>
            <a:pPr marL="231775" lvl="0" indent="-231775">
              <a:spcBef>
                <a:spcPts val="1800"/>
              </a:spcBef>
              <a:buFont typeface="Wingdings" panose="05000000000000000000" pitchFamily="2" charset="2"/>
              <a:buChar char="§"/>
            </a:pPr>
            <a:r>
              <a:rPr lang="en-US" sz="2400" dirty="0" smtClean="0"/>
              <a:t>After equating, the equated scores have the same distribution as the scores on the base form.</a:t>
            </a:r>
          </a:p>
        </p:txBody>
      </p:sp>
      <p:sp>
        <p:nvSpPr>
          <p:cNvPr id="2" name="Title 1"/>
          <p:cNvSpPr>
            <a:spLocks noGrp="1"/>
          </p:cNvSpPr>
          <p:nvPr>
            <p:ph type="title"/>
          </p:nvPr>
        </p:nvSpPr>
        <p:spPr/>
        <p:txBody>
          <a:bodyPr>
            <a:normAutofit/>
          </a:bodyPr>
          <a:lstStyle/>
          <a:p>
            <a:r>
              <a:rPr lang="en-US" sz="3200" b="1" dirty="0" smtClean="0"/>
              <a:t>Equipercentile Equating</a:t>
            </a:r>
            <a:endParaRPr lang="en-US" sz="3200" b="1" dirty="0"/>
          </a:p>
        </p:txBody>
      </p:sp>
    </p:spTree>
    <p:extLst>
      <p:ext uri="{BB962C8B-B14F-4D97-AF65-F5344CB8AC3E}">
        <p14:creationId xmlns:p14="http://schemas.microsoft.com/office/powerpoint/2010/main" val="4340538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pPr>
            <a:r>
              <a:rPr lang="en-US" sz="2400" dirty="0" smtClean="0"/>
              <a:t>Scores on the two forms with equal percentile ranks are plotted against each other.</a:t>
            </a:r>
          </a:p>
          <a:p>
            <a:pPr marL="231775" lvl="0" indent="-231775">
              <a:spcBef>
                <a:spcPts val="1800"/>
              </a:spcBef>
              <a:buFont typeface="Wingdings" panose="05000000000000000000" pitchFamily="2" charset="2"/>
              <a:buChar char="§"/>
            </a:pPr>
            <a:r>
              <a:rPr lang="en-US" sz="2400" dirty="0" smtClean="0"/>
              <a:t>The curve is usually irregular; smoothing procedures are applied under the assumption that the irregularity is due to sampling error.</a:t>
            </a:r>
          </a:p>
          <a:p>
            <a:pPr marL="231775" lvl="0" indent="-231775">
              <a:spcBef>
                <a:spcPts val="1800"/>
              </a:spcBef>
              <a:buFont typeface="Wingdings" panose="05000000000000000000" pitchFamily="2" charset="2"/>
              <a:buChar char="§"/>
            </a:pPr>
            <a:r>
              <a:rPr lang="en-US" sz="2400" dirty="0" smtClean="0"/>
              <a:t>Smoothing can be applied to each cumulative distribution function before obtaining equivalent scores (pre-smoothing) or it can be applied to the equipercentile equivalent curve (post-smoothing).</a:t>
            </a:r>
          </a:p>
          <a:p>
            <a:pPr marL="231775" indent="-231775">
              <a:spcBef>
                <a:spcPts val="1800"/>
              </a:spcBef>
              <a:buFont typeface="Wingdings" panose="05000000000000000000" pitchFamily="2" charset="2"/>
              <a:buChar char="§"/>
            </a:pPr>
            <a:r>
              <a:rPr lang="en-US" sz="2400" dirty="0" smtClean="0"/>
              <a:t>Equating usually results in non-integer scores; these are generally rounded to integer values.</a:t>
            </a:r>
          </a:p>
          <a:p>
            <a:pPr lvl="0"/>
            <a:endParaRPr lang="en-US" sz="2400" dirty="0"/>
          </a:p>
        </p:txBody>
      </p:sp>
      <p:sp>
        <p:nvSpPr>
          <p:cNvPr id="2" name="Title 1"/>
          <p:cNvSpPr>
            <a:spLocks noGrp="1"/>
          </p:cNvSpPr>
          <p:nvPr>
            <p:ph type="title"/>
          </p:nvPr>
        </p:nvSpPr>
        <p:spPr/>
        <p:txBody>
          <a:bodyPr>
            <a:normAutofit/>
          </a:bodyPr>
          <a:lstStyle/>
          <a:p>
            <a:r>
              <a:rPr lang="en-US" sz="3200" b="1" dirty="0" smtClean="0"/>
              <a:t>Equipercentile Equating</a:t>
            </a:r>
            <a:endParaRPr lang="en-US" sz="3200" b="1" dirty="0"/>
          </a:p>
        </p:txBody>
      </p:sp>
    </p:spTree>
    <p:extLst>
      <p:ext uri="{BB962C8B-B14F-4D97-AF65-F5344CB8AC3E}">
        <p14:creationId xmlns:p14="http://schemas.microsoft.com/office/powerpoint/2010/main" val="996786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b="1" dirty="0" smtClean="0"/>
              <a:t>An example of Equivalence of Measurements</a:t>
            </a:r>
          </a:p>
        </p:txBody>
      </p:sp>
      <p:sp>
        <p:nvSpPr>
          <p:cNvPr id="8195" name="Rectangle 3"/>
          <p:cNvSpPr>
            <a:spLocks noGrp="1" noChangeArrowheads="1"/>
          </p:cNvSpPr>
          <p:nvPr>
            <p:ph type="body" idx="1"/>
          </p:nvPr>
        </p:nvSpPr>
        <p:spPr>
          <a:xfrm>
            <a:off x="412728" y="1842450"/>
            <a:ext cx="8426472" cy="4558350"/>
          </a:xfrm>
        </p:spPr>
        <p:txBody>
          <a:bodyPr/>
          <a:lstStyle/>
          <a:p>
            <a:pPr algn="ctr" eaLnBrk="1" hangingPunct="1">
              <a:buFontTx/>
              <a:buNone/>
            </a:pPr>
            <a:r>
              <a:rPr lang="en-US" altLang="en-US" dirty="0" smtClean="0"/>
              <a:t>	</a:t>
            </a:r>
          </a:p>
        </p:txBody>
      </p:sp>
      <p:graphicFrame>
        <p:nvGraphicFramePr>
          <p:cNvPr id="8" name="Chart 7"/>
          <p:cNvGraphicFramePr>
            <a:graphicFrameLocks/>
          </p:cNvGraphicFramePr>
          <p:nvPr>
            <p:extLst/>
          </p:nvPr>
        </p:nvGraphicFramePr>
        <p:xfrm>
          <a:off x="1447800" y="1828800"/>
          <a:ext cx="6172199"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2971800" y="5790676"/>
            <a:ext cx="4076700" cy="369332"/>
          </a:xfrm>
          <a:prstGeom prst="rect">
            <a:avLst/>
          </a:prstGeom>
          <a:noFill/>
        </p:spPr>
        <p:txBody>
          <a:bodyPr wrap="square" rtlCol="0">
            <a:spAutoFit/>
          </a:bodyPr>
          <a:lstStyle/>
          <a:p>
            <a:r>
              <a:rPr lang="en-US" b="1" dirty="0" smtClean="0"/>
              <a:t>COST NOW = 7.35*COST 70 + 7.175</a:t>
            </a:r>
            <a:endParaRPr lang="en-US" b="1" dirty="0"/>
          </a:p>
        </p:txBody>
      </p:sp>
    </p:spTree>
    <p:extLst>
      <p:ext uri="{BB962C8B-B14F-4D97-AF65-F5344CB8AC3E}">
        <p14:creationId xmlns:p14="http://schemas.microsoft.com/office/powerpoint/2010/main" val="22147719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86685977"/>
              </p:ext>
            </p:extLst>
          </p:nvPr>
        </p:nvGraphicFramePr>
        <p:xfrm>
          <a:off x="1447800" y="1752600"/>
          <a:ext cx="5943600" cy="4583049"/>
        </p:xfrm>
        <a:graphic>
          <a:graphicData uri="http://schemas.openxmlformats.org/drawingml/2006/table">
            <a:tbl>
              <a:tblPr firstRow="1" firstCol="1" bandRow="1"/>
              <a:tblGrid>
                <a:gridCol w="761151"/>
                <a:gridCol w="839049"/>
                <a:gridCol w="1143000"/>
                <a:gridCol w="425759"/>
                <a:gridCol w="705777"/>
                <a:gridCol w="905544"/>
                <a:gridCol w="1163320"/>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 of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Cumulative % of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 of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Cumulative % of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1.2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2.1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14.0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2.7</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5.5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35.8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6.8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43.0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600" b="1" i="0" u="none" strike="noStrike" dirty="0">
                          <a:solidFill>
                            <a:schemeClr val="tx1"/>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600" b="1" i="0" u="none" strike="noStrike" dirty="0" smtClean="0">
                          <a:solidFill>
                            <a:srgbClr val="000000"/>
                          </a:solidFill>
                          <a:effectLst/>
                          <a:latin typeface="Calibri" panose="020F0502020204030204" pitchFamily="34" charset="0"/>
                        </a:rPr>
                        <a:t>9.0</a:t>
                      </a:r>
                      <a:endParaRPr lang="en-US" sz="1600" b="1"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panose="020F0502020204030204" pitchFamily="34" charset="0"/>
                        </a:rPr>
                        <a:t>62.8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600" b="1"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Calibri" panose="020F0502020204030204" pitchFamily="34" charset="0"/>
                        </a:rPr>
                        <a:t>62.2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82.5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83.7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a:t>Equipercentile </a:t>
            </a:r>
            <a:r>
              <a:rPr lang="en-US" b="1" dirty="0" smtClean="0"/>
              <a:t>Equating example</a:t>
            </a:r>
            <a:endParaRPr lang="en-US" dirty="0"/>
          </a:p>
        </p:txBody>
      </p:sp>
      <p:sp>
        <p:nvSpPr>
          <p:cNvPr id="4" name="TextBox 3"/>
          <p:cNvSpPr txBox="1"/>
          <p:nvPr/>
        </p:nvSpPr>
        <p:spPr>
          <a:xfrm>
            <a:off x="4191000" y="4724400"/>
            <a:ext cx="4197458" cy="1200329"/>
          </a:xfrm>
          <a:prstGeom prst="rect">
            <a:avLst/>
          </a:prstGeom>
          <a:solidFill>
            <a:schemeClr val="bg1"/>
          </a:solidFill>
        </p:spPr>
        <p:txBody>
          <a:bodyPr wrap="square" rtlCol="0">
            <a:spAutoFit/>
          </a:bodyPr>
          <a:lstStyle/>
          <a:p>
            <a:r>
              <a:rPr lang="en-US" dirty="0" smtClean="0"/>
              <a:t>A score of 9 on Form Y has (almost) the same percentile rank as a score of 11 on Form X; a score of 9 on Form Y is equivalent to a score of 11 on Form X</a:t>
            </a:r>
            <a:endParaRPr lang="en-US" dirty="0"/>
          </a:p>
        </p:txBody>
      </p:sp>
    </p:spTree>
    <p:extLst>
      <p:ext uri="{BB962C8B-B14F-4D97-AF65-F5344CB8AC3E}">
        <p14:creationId xmlns:p14="http://schemas.microsoft.com/office/powerpoint/2010/main" val="74042032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Equipercentile Equating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5053982"/>
              </p:ext>
            </p:extLst>
          </p:nvPr>
        </p:nvGraphicFramePr>
        <p:xfrm>
          <a:off x="381000" y="2057400"/>
          <a:ext cx="4114800" cy="25479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1886041720"/>
              </p:ext>
            </p:extLst>
          </p:nvPr>
        </p:nvGraphicFramePr>
        <p:xfrm>
          <a:off x="4572000" y="2057400"/>
          <a:ext cx="4114800" cy="2590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600200" y="4724400"/>
            <a:ext cx="2286000" cy="369332"/>
          </a:xfrm>
          <a:prstGeom prst="rect">
            <a:avLst/>
          </a:prstGeom>
          <a:noFill/>
        </p:spPr>
        <p:txBody>
          <a:bodyPr wrap="square" rtlCol="0">
            <a:spAutoFit/>
          </a:bodyPr>
          <a:lstStyle/>
          <a:p>
            <a:r>
              <a:rPr lang="en-US" dirty="0" smtClean="0"/>
              <a:t>Mean = 10.9; SD = 3.5</a:t>
            </a:r>
            <a:endParaRPr lang="en-US" dirty="0"/>
          </a:p>
        </p:txBody>
      </p:sp>
      <p:sp>
        <p:nvSpPr>
          <p:cNvPr id="7" name="TextBox 6"/>
          <p:cNvSpPr txBox="1"/>
          <p:nvPr/>
        </p:nvSpPr>
        <p:spPr>
          <a:xfrm>
            <a:off x="5715000" y="4724400"/>
            <a:ext cx="2286000" cy="369332"/>
          </a:xfrm>
          <a:prstGeom prst="rect">
            <a:avLst/>
          </a:prstGeom>
          <a:noFill/>
        </p:spPr>
        <p:txBody>
          <a:bodyPr wrap="square" rtlCol="0">
            <a:spAutoFit/>
          </a:bodyPr>
          <a:lstStyle/>
          <a:p>
            <a:r>
              <a:rPr lang="en-US" dirty="0" smtClean="0"/>
              <a:t>Mean = 8.5; SD = 4.5</a:t>
            </a:r>
            <a:endParaRPr lang="en-US" dirty="0"/>
          </a:p>
        </p:txBody>
      </p:sp>
      <p:sp>
        <p:nvSpPr>
          <p:cNvPr id="8" name="TextBox 7"/>
          <p:cNvSpPr txBox="1"/>
          <p:nvPr/>
        </p:nvSpPr>
        <p:spPr>
          <a:xfrm>
            <a:off x="746502" y="5334000"/>
            <a:ext cx="6096000" cy="461665"/>
          </a:xfrm>
          <a:prstGeom prst="rect">
            <a:avLst/>
          </a:prstGeom>
          <a:noFill/>
        </p:spPr>
        <p:txBody>
          <a:bodyPr wrap="square" rtlCol="0">
            <a:spAutoFit/>
          </a:bodyPr>
          <a:lstStyle/>
          <a:p>
            <a:r>
              <a:rPr lang="en-US" sz="2400" dirty="0" smtClean="0"/>
              <a:t>Form Y is harder than Form X</a:t>
            </a:r>
            <a:endParaRPr lang="en-US" sz="2400" dirty="0"/>
          </a:p>
        </p:txBody>
      </p:sp>
    </p:spTree>
    <p:extLst>
      <p:ext uri="{BB962C8B-B14F-4D97-AF65-F5344CB8AC3E}">
        <p14:creationId xmlns:p14="http://schemas.microsoft.com/office/powerpoint/2010/main" val="12310958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Equipercentile Equating example</a:t>
            </a:r>
            <a:endParaRPr lang="en-US" dirty="0"/>
          </a:p>
        </p:txBody>
      </p:sp>
      <p:sp>
        <p:nvSpPr>
          <p:cNvPr id="8" name="TextBox 7"/>
          <p:cNvSpPr txBox="1"/>
          <p:nvPr/>
        </p:nvSpPr>
        <p:spPr>
          <a:xfrm>
            <a:off x="685800" y="5715000"/>
            <a:ext cx="6096000" cy="461665"/>
          </a:xfrm>
          <a:prstGeom prst="rect">
            <a:avLst/>
          </a:prstGeom>
          <a:noFill/>
        </p:spPr>
        <p:txBody>
          <a:bodyPr wrap="square" rtlCol="0">
            <a:spAutoFit/>
          </a:bodyPr>
          <a:lstStyle/>
          <a:p>
            <a:r>
              <a:rPr lang="en-US" sz="2400" dirty="0" smtClean="0"/>
              <a:t>Form Y is harder than Form X</a:t>
            </a:r>
            <a:endParaRPr lang="en-US" sz="2400" dirty="0"/>
          </a:p>
        </p:txBody>
      </p:sp>
      <p:graphicFrame>
        <p:nvGraphicFramePr>
          <p:cNvPr id="6" name="Chart 5"/>
          <p:cNvGraphicFramePr/>
          <p:nvPr>
            <p:extLst>
              <p:ext uri="{D42A27DB-BD31-4B8C-83A1-F6EECF244321}">
                <p14:modId xmlns:p14="http://schemas.microsoft.com/office/powerpoint/2010/main" val="4260130824"/>
              </p:ext>
            </p:extLst>
          </p:nvPr>
        </p:nvGraphicFramePr>
        <p:xfrm>
          <a:off x="1752600" y="1828800"/>
          <a:ext cx="54864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06859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Equipercentile Equating example</a:t>
            </a:r>
            <a:endParaRPr lang="en-US" dirty="0"/>
          </a:p>
        </p:txBody>
      </p:sp>
      <p:sp>
        <p:nvSpPr>
          <p:cNvPr id="8" name="TextBox 7"/>
          <p:cNvSpPr txBox="1"/>
          <p:nvPr/>
        </p:nvSpPr>
        <p:spPr>
          <a:xfrm>
            <a:off x="533400" y="1828800"/>
            <a:ext cx="6096000" cy="461665"/>
          </a:xfrm>
          <a:prstGeom prst="rect">
            <a:avLst/>
          </a:prstGeom>
          <a:noFill/>
        </p:spPr>
        <p:txBody>
          <a:bodyPr wrap="square" rtlCol="0">
            <a:spAutoFit/>
          </a:bodyPr>
          <a:lstStyle/>
          <a:p>
            <a:r>
              <a:rPr lang="en-US" sz="2400" dirty="0" smtClean="0">
                <a:solidFill>
                  <a:schemeClr val="tx2"/>
                </a:solidFill>
              </a:rPr>
              <a:t>Cumulative test score distributions:</a:t>
            </a:r>
            <a:endParaRPr lang="en-US" sz="2400" dirty="0">
              <a:solidFill>
                <a:schemeClr val="tx2"/>
              </a:solidFill>
            </a:endParaRPr>
          </a:p>
        </p:txBody>
      </p:sp>
      <p:sp>
        <p:nvSpPr>
          <p:cNvPr id="13" name="TextBox 12"/>
          <p:cNvSpPr txBox="1"/>
          <p:nvPr/>
        </p:nvSpPr>
        <p:spPr>
          <a:xfrm>
            <a:off x="639306" y="5410200"/>
            <a:ext cx="6096000" cy="461665"/>
          </a:xfrm>
          <a:prstGeom prst="rect">
            <a:avLst/>
          </a:prstGeom>
          <a:noFill/>
        </p:spPr>
        <p:txBody>
          <a:bodyPr wrap="square" rtlCol="0">
            <a:spAutoFit/>
          </a:bodyPr>
          <a:lstStyle/>
          <a:p>
            <a:r>
              <a:rPr lang="en-US" sz="2400" dirty="0" smtClean="0">
                <a:solidFill>
                  <a:schemeClr val="tx2"/>
                </a:solidFill>
              </a:rPr>
              <a:t>Note that the curves are not perfectly smooth</a:t>
            </a:r>
            <a:endParaRPr lang="en-US" sz="2400" dirty="0">
              <a:solidFill>
                <a:schemeClr val="tx2"/>
              </a:solidFill>
            </a:endParaRPr>
          </a:p>
        </p:txBody>
      </p:sp>
      <p:graphicFrame>
        <p:nvGraphicFramePr>
          <p:cNvPr id="7" name="Chart 6"/>
          <p:cNvGraphicFramePr/>
          <p:nvPr>
            <p:extLst>
              <p:ext uri="{D42A27DB-BD31-4B8C-83A1-F6EECF244321}">
                <p14:modId xmlns:p14="http://schemas.microsoft.com/office/powerpoint/2010/main" val="1172818797"/>
              </p:ext>
            </p:extLst>
          </p:nvPr>
        </p:nvGraphicFramePr>
        <p:xfrm>
          <a:off x="381000" y="2568804"/>
          <a:ext cx="3962400" cy="2636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extLst>
              <p:ext uri="{D42A27DB-BD31-4B8C-83A1-F6EECF244321}">
                <p14:modId xmlns:p14="http://schemas.microsoft.com/office/powerpoint/2010/main" val="92471162"/>
              </p:ext>
            </p:extLst>
          </p:nvPr>
        </p:nvGraphicFramePr>
        <p:xfrm>
          <a:off x="4419600" y="2590800"/>
          <a:ext cx="4191000" cy="2636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85817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Equipercentile Equating example</a:t>
            </a:r>
            <a:endParaRPr lang="en-US" dirty="0"/>
          </a:p>
        </p:txBody>
      </p:sp>
      <p:sp>
        <p:nvSpPr>
          <p:cNvPr id="8" name="TextBox 7"/>
          <p:cNvSpPr txBox="1"/>
          <p:nvPr/>
        </p:nvSpPr>
        <p:spPr>
          <a:xfrm>
            <a:off x="504276" y="1828800"/>
            <a:ext cx="7696200" cy="830997"/>
          </a:xfrm>
          <a:prstGeom prst="rect">
            <a:avLst/>
          </a:prstGeom>
          <a:noFill/>
        </p:spPr>
        <p:txBody>
          <a:bodyPr wrap="square" rtlCol="0">
            <a:spAutoFit/>
          </a:bodyPr>
          <a:lstStyle/>
          <a:p>
            <a:r>
              <a:rPr lang="en-US" sz="2400" dirty="0" smtClean="0">
                <a:solidFill>
                  <a:schemeClr val="tx2"/>
                </a:solidFill>
              </a:rPr>
              <a:t>Smooth the curves and plot the smoothed distributions together:</a:t>
            </a:r>
            <a:endParaRPr lang="en-US" sz="2400" dirty="0">
              <a:solidFill>
                <a:schemeClr val="tx2"/>
              </a:solidFill>
            </a:endParaRPr>
          </a:p>
        </p:txBody>
      </p:sp>
      <p:graphicFrame>
        <p:nvGraphicFramePr>
          <p:cNvPr id="9" name="Chart 8"/>
          <p:cNvGraphicFramePr/>
          <p:nvPr>
            <p:extLst>
              <p:ext uri="{D42A27DB-BD31-4B8C-83A1-F6EECF244321}">
                <p14:modId xmlns:p14="http://schemas.microsoft.com/office/powerpoint/2010/main" val="3965505098"/>
              </p:ext>
            </p:extLst>
          </p:nvPr>
        </p:nvGraphicFramePr>
        <p:xfrm>
          <a:off x="1828800" y="2560320"/>
          <a:ext cx="5638800" cy="3581400"/>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Arrow Connector 9"/>
          <p:cNvCxnSpPr/>
          <p:nvPr/>
        </p:nvCxnSpPr>
        <p:spPr>
          <a:xfrm flipV="1">
            <a:off x="4657627" y="3895627"/>
            <a:ext cx="0" cy="1844040"/>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649204" y="3863175"/>
            <a:ext cx="600090" cy="0"/>
          </a:xfrm>
          <a:prstGeom prst="straightConnector1">
            <a:avLst/>
          </a:prstGeom>
          <a:ln w="222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5214148" y="3890913"/>
            <a:ext cx="17472" cy="1905000"/>
          </a:xfrm>
          <a:prstGeom prst="straightConnector1">
            <a:avLst/>
          </a:prstGeom>
          <a:ln w="22225">
            <a:solidFill>
              <a:schemeClr val="tx1"/>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542925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22408366"/>
              </p:ext>
            </p:extLst>
          </p:nvPr>
        </p:nvGraphicFramePr>
        <p:xfrm>
          <a:off x="914400" y="1828800"/>
          <a:ext cx="4572000" cy="4461129"/>
        </p:xfrm>
        <a:graphic>
          <a:graphicData uri="http://schemas.openxmlformats.org/drawingml/2006/table">
            <a:tbl>
              <a:tblPr firstRow="1" firstCol="1" bandRow="1"/>
              <a:tblGrid>
                <a:gridCol w="837351"/>
                <a:gridCol w="1219200"/>
                <a:gridCol w="349559"/>
                <a:gridCol w="870490"/>
                <a:gridCol w="1295400"/>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Percentile rank after smoothing</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Percentile rank after smoothing</a:t>
                      </a:r>
                      <a:endParaRPr lang="en-US" sz="1200" b="1"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smtClean="0">
                          <a:solidFill>
                            <a:schemeClr val="tx1"/>
                          </a:solidFill>
                          <a:effectLst/>
                          <a:latin typeface="Calibri"/>
                        </a:rPr>
                        <a:t>1 </a:t>
                      </a:r>
                      <a:endParaRPr lang="en-US" sz="1200" b="0" i="0" u="none" strike="noStrike" dirty="0">
                        <a:solidFill>
                          <a:schemeClr val="tx1"/>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1.5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4.7</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0.6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2.0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17.1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25.0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33.3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32.1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effectLst/>
                          <a:latin typeface="Calibri" panose="020F0502020204030204" pitchFamily="34" charset="0"/>
                        </a:rPr>
                        <a:t>61.5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smtClean="0">
                          <a:solidFill>
                            <a:schemeClr val="tx1"/>
                          </a:solidFill>
                          <a:effectLst/>
                          <a:latin typeface="Calibri"/>
                        </a:rPr>
                        <a:t>12</a:t>
                      </a:r>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effectLst/>
                          <a:latin typeface="Calibri" panose="020F0502020204030204" pitchFamily="34" charset="0"/>
                        </a:rPr>
                        <a:t>70.4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a:t>Equipercentile </a:t>
            </a:r>
            <a:r>
              <a:rPr lang="en-US" b="1" dirty="0" smtClean="0"/>
              <a:t>Equating example</a:t>
            </a:r>
            <a:endParaRPr lang="en-US" dirty="0"/>
          </a:p>
        </p:txBody>
      </p:sp>
      <p:cxnSp>
        <p:nvCxnSpPr>
          <p:cNvPr id="10" name="Straight Arrow Connector 9"/>
          <p:cNvCxnSpPr/>
          <p:nvPr/>
        </p:nvCxnSpPr>
        <p:spPr>
          <a:xfrm flipH="1">
            <a:off x="2590800" y="4343400"/>
            <a:ext cx="973613" cy="448270"/>
          </a:xfrm>
          <a:prstGeom prst="straightConnector1">
            <a:avLst/>
          </a:prstGeom>
          <a:ln w="22225">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791200" y="3429000"/>
            <a:ext cx="2590800" cy="1938992"/>
          </a:xfrm>
          <a:prstGeom prst="rect">
            <a:avLst/>
          </a:prstGeom>
          <a:noFill/>
        </p:spPr>
        <p:txBody>
          <a:bodyPr wrap="square" rtlCol="0">
            <a:spAutoFit/>
          </a:bodyPr>
          <a:lstStyle/>
          <a:p>
            <a:r>
              <a:rPr lang="en-US" sz="2400" dirty="0" smtClean="0">
                <a:solidFill>
                  <a:schemeClr val="tx2"/>
                </a:solidFill>
              </a:rPr>
              <a:t>What score on Form X has the same percentile rank as a score of 10 on Form Y?</a:t>
            </a:r>
            <a:endParaRPr lang="en-US" sz="2400" dirty="0">
              <a:solidFill>
                <a:schemeClr val="tx2"/>
              </a:solidFill>
            </a:endParaRPr>
          </a:p>
        </p:txBody>
      </p:sp>
    </p:spTree>
    <p:extLst>
      <p:ext uri="{BB962C8B-B14F-4D97-AF65-F5344CB8AC3E}">
        <p14:creationId xmlns:p14="http://schemas.microsoft.com/office/powerpoint/2010/main" val="6849531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48689176"/>
              </p:ext>
            </p:extLst>
          </p:nvPr>
        </p:nvGraphicFramePr>
        <p:xfrm>
          <a:off x="1447800" y="1752600"/>
          <a:ext cx="4495800" cy="1767459"/>
        </p:xfrm>
        <a:graphic>
          <a:graphicData uri="http://schemas.openxmlformats.org/drawingml/2006/table">
            <a:tbl>
              <a:tblPr firstRow="1" firstCol="1" bandRow="1"/>
              <a:tblGrid>
                <a:gridCol w="761151"/>
                <a:gridCol w="1296249"/>
                <a:gridCol w="272510"/>
                <a:gridCol w="870490"/>
                <a:gridCol w="1295400"/>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Percentile rank after smoothing</a:t>
                      </a:r>
                      <a:endParaRPr lang="en-US" sz="1200" b="1"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Percentile rank after smoothing</a:t>
                      </a:r>
                      <a:endParaRPr lang="en-US" sz="1200" b="1"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32.1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effectLst/>
                          <a:latin typeface="Calibri" panose="020F0502020204030204" pitchFamily="34" charset="0"/>
                        </a:rPr>
                        <a:t>61.5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smtClean="0">
                          <a:solidFill>
                            <a:schemeClr val="tx1"/>
                          </a:solidFill>
                          <a:effectLst/>
                          <a:latin typeface="Calibri"/>
                        </a:rPr>
                        <a:t>12</a:t>
                      </a:r>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en-US" sz="1100" b="0" i="0" u="none" strike="noStrike" dirty="0">
                          <a:solidFill>
                            <a:srgbClr val="000000"/>
                          </a:solidFill>
                          <a:effectLst/>
                          <a:latin typeface="Calibri" panose="020F0502020204030204" pitchFamily="34" charset="0"/>
                        </a:rPr>
                        <a:t>70.4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78.5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endParaRPr lang="en-US" sz="1200" b="0" i="0" u="none" strike="noStrike" dirty="0">
                        <a:solidFill>
                          <a:schemeClr val="tx1"/>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a:t>Equipercentile </a:t>
            </a:r>
            <a:r>
              <a:rPr lang="en-US" b="1" dirty="0" smtClean="0"/>
              <a:t>Equating example</a:t>
            </a:r>
            <a:endParaRPr lang="en-US" dirty="0"/>
          </a:p>
        </p:txBody>
      </p:sp>
      <p:sp>
        <p:nvSpPr>
          <p:cNvPr id="2" name="TextBox 1"/>
          <p:cNvSpPr txBox="1"/>
          <p:nvPr/>
        </p:nvSpPr>
        <p:spPr>
          <a:xfrm>
            <a:off x="685800" y="4038600"/>
            <a:ext cx="7924800" cy="1877437"/>
          </a:xfrm>
          <a:prstGeom prst="rect">
            <a:avLst/>
          </a:prstGeom>
          <a:noFill/>
        </p:spPr>
        <p:txBody>
          <a:bodyPr wrap="square" rtlCol="0">
            <a:spAutoFit/>
          </a:bodyPr>
          <a:lstStyle/>
          <a:p>
            <a:pPr>
              <a:spcBef>
                <a:spcPts val="1200"/>
              </a:spcBef>
            </a:pPr>
            <a:r>
              <a:rPr lang="en-US" sz="2400" dirty="0" smtClean="0">
                <a:solidFill>
                  <a:schemeClr val="tx2"/>
                </a:solidFill>
              </a:rPr>
              <a:t>We interpolate between the scores of 12 and 13 to find the score on Form X that has a percentile rank of 68.2</a:t>
            </a:r>
          </a:p>
          <a:p>
            <a:pPr>
              <a:spcBef>
                <a:spcPts val="1200"/>
              </a:spcBef>
            </a:pPr>
            <a:r>
              <a:rPr lang="en-US" sz="2400" dirty="0" smtClean="0">
                <a:solidFill>
                  <a:schemeClr val="tx2"/>
                </a:solidFill>
              </a:rPr>
              <a:t>Equated score = 12 + (64.9 - 61.5)/(70.4 - 61.5)   =  12.38</a:t>
            </a:r>
          </a:p>
          <a:p>
            <a:pPr>
              <a:spcBef>
                <a:spcPts val="1200"/>
              </a:spcBef>
            </a:pPr>
            <a:r>
              <a:rPr lang="en-US" sz="2400" dirty="0" smtClean="0">
                <a:solidFill>
                  <a:schemeClr val="tx2"/>
                </a:solidFill>
              </a:rPr>
              <a:t>We round this to a score of 12 for reporting purposes</a:t>
            </a:r>
          </a:p>
        </p:txBody>
      </p:sp>
    </p:spTree>
    <p:extLst>
      <p:ext uri="{BB962C8B-B14F-4D97-AF65-F5344CB8AC3E}">
        <p14:creationId xmlns:p14="http://schemas.microsoft.com/office/powerpoint/2010/main" val="5014605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25125836"/>
              </p:ext>
            </p:extLst>
          </p:nvPr>
        </p:nvGraphicFramePr>
        <p:xfrm>
          <a:off x="914400" y="1828800"/>
          <a:ext cx="3124199" cy="4461129"/>
        </p:xfrm>
        <a:graphic>
          <a:graphicData uri="http://schemas.openxmlformats.org/drawingml/2006/table">
            <a:tbl>
              <a:tblPr firstRow="1" firstCol="1" bandRow="1"/>
              <a:tblGrid>
                <a:gridCol w="798611"/>
                <a:gridCol w="1162794"/>
                <a:gridCol w="1162794"/>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Equated Score on Form X</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Rounded Equated Score</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3.17</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4.49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smtClean="0">
                          <a:solidFill>
                            <a:srgbClr val="000000"/>
                          </a:solidFill>
                          <a:effectLst/>
                          <a:latin typeface="Calibri" panose="020F0502020204030204" pitchFamily="34" charset="0"/>
                        </a:rPr>
                        <a:t>  5.62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6.59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7.50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8.41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9.31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13.91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a:t>Equipercentile </a:t>
            </a:r>
            <a:r>
              <a:rPr lang="en-US" b="1" dirty="0" smtClean="0"/>
              <a:t>Equating example</a:t>
            </a:r>
            <a:endParaRPr lang="en-US" dirty="0"/>
          </a:p>
        </p:txBody>
      </p:sp>
      <p:sp>
        <p:nvSpPr>
          <p:cNvPr id="6" name="TextBox 5"/>
          <p:cNvSpPr txBox="1"/>
          <p:nvPr/>
        </p:nvSpPr>
        <p:spPr>
          <a:xfrm>
            <a:off x="4419600" y="2438400"/>
            <a:ext cx="3886200" cy="1200329"/>
          </a:xfrm>
          <a:prstGeom prst="rect">
            <a:avLst/>
          </a:prstGeom>
          <a:noFill/>
        </p:spPr>
        <p:txBody>
          <a:bodyPr wrap="square" rtlCol="0">
            <a:spAutoFit/>
          </a:bodyPr>
          <a:lstStyle/>
          <a:p>
            <a:r>
              <a:rPr lang="en-US" sz="2400" dirty="0" smtClean="0">
                <a:solidFill>
                  <a:schemeClr val="tx2"/>
                </a:solidFill>
              </a:rPr>
              <a:t>A score of 3 on Form Y is equivalent to a score of 6 on Form X</a:t>
            </a:r>
            <a:endParaRPr lang="en-US" sz="2400" dirty="0">
              <a:solidFill>
                <a:schemeClr val="tx2"/>
              </a:solidFill>
            </a:endParaRPr>
          </a:p>
        </p:txBody>
      </p:sp>
      <p:sp>
        <p:nvSpPr>
          <p:cNvPr id="7" name="TextBox 6"/>
          <p:cNvSpPr txBox="1"/>
          <p:nvPr/>
        </p:nvSpPr>
        <p:spPr>
          <a:xfrm>
            <a:off x="4384729" y="4415330"/>
            <a:ext cx="3886200" cy="1200329"/>
          </a:xfrm>
          <a:prstGeom prst="rect">
            <a:avLst/>
          </a:prstGeom>
          <a:noFill/>
        </p:spPr>
        <p:txBody>
          <a:bodyPr wrap="square" rtlCol="0">
            <a:spAutoFit/>
          </a:bodyPr>
          <a:lstStyle/>
          <a:p>
            <a:r>
              <a:rPr lang="en-US" sz="2400" dirty="0" smtClean="0">
                <a:solidFill>
                  <a:schemeClr val="tx2"/>
                </a:solidFill>
              </a:rPr>
              <a:t>A score of 14 on Form Y is equivalent to a score of 15 on Form X</a:t>
            </a:r>
            <a:endParaRPr lang="en-US" sz="2400" dirty="0">
              <a:solidFill>
                <a:schemeClr val="tx2"/>
              </a:solidFill>
            </a:endParaRPr>
          </a:p>
        </p:txBody>
      </p:sp>
    </p:spTree>
    <p:extLst>
      <p:ext uri="{BB962C8B-B14F-4D97-AF65-F5344CB8AC3E}">
        <p14:creationId xmlns:p14="http://schemas.microsoft.com/office/powerpoint/2010/main" val="165499522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43494838"/>
              </p:ext>
            </p:extLst>
          </p:nvPr>
        </p:nvGraphicFramePr>
        <p:xfrm>
          <a:off x="914400" y="1828800"/>
          <a:ext cx="3124199" cy="4461129"/>
        </p:xfrm>
        <a:graphic>
          <a:graphicData uri="http://schemas.openxmlformats.org/drawingml/2006/table">
            <a:tbl>
              <a:tblPr firstRow="1" firstCol="1" bandRow="1"/>
              <a:tblGrid>
                <a:gridCol w="798611"/>
                <a:gridCol w="1162794"/>
                <a:gridCol w="1162794"/>
              </a:tblGrid>
              <a:tr h="0">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Equated Score on Form X</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Rounded Equated Score</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3.17</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4.49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smtClean="0">
                          <a:solidFill>
                            <a:srgbClr val="000000"/>
                          </a:solidFill>
                          <a:effectLst/>
                          <a:latin typeface="Calibri" panose="020F0502020204030204" pitchFamily="34" charset="0"/>
                        </a:rPr>
                        <a:t>  5.62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6.59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7.50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8.41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  9.31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13.91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14.72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chemeClr val="tx1"/>
                          </a:solidFill>
                          <a:effectLst/>
                          <a:latin typeface="Calibri"/>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0">
                <a:tc>
                  <a:txBody>
                    <a:bodyPr/>
                    <a:lstStyle/>
                    <a:p>
                      <a:pPr algn="ctr" fontAlgn="b"/>
                      <a:r>
                        <a:rPr lang="en-US" sz="1200" b="0" i="0" u="none" strike="noStrike" dirty="0">
                          <a:solidFill>
                            <a:schemeClr val="tx1"/>
                          </a:solidFill>
                          <a:effectLst/>
                          <a:latin typeface="Calibri"/>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17.72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chemeClr val="tx1"/>
                          </a:solidFill>
                          <a:effectLst/>
                          <a:latin typeface="Calibri"/>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19.90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Title 2"/>
          <p:cNvSpPr>
            <a:spLocks noGrp="1"/>
          </p:cNvSpPr>
          <p:nvPr>
            <p:ph type="title"/>
          </p:nvPr>
        </p:nvSpPr>
        <p:spPr/>
        <p:txBody>
          <a:bodyPr/>
          <a:lstStyle/>
          <a:p>
            <a:r>
              <a:rPr lang="en-US" b="1" dirty="0"/>
              <a:t>Equipercentile </a:t>
            </a:r>
            <a:r>
              <a:rPr lang="en-US" b="1" dirty="0" smtClean="0"/>
              <a:t>Equating example</a:t>
            </a:r>
            <a:endParaRPr lang="en-US" dirty="0"/>
          </a:p>
        </p:txBody>
      </p:sp>
      <p:sp>
        <p:nvSpPr>
          <p:cNvPr id="6" name="TextBox 5"/>
          <p:cNvSpPr txBox="1"/>
          <p:nvPr/>
        </p:nvSpPr>
        <p:spPr>
          <a:xfrm>
            <a:off x="4419600" y="2438400"/>
            <a:ext cx="3886200" cy="1938992"/>
          </a:xfrm>
          <a:prstGeom prst="rect">
            <a:avLst/>
          </a:prstGeom>
          <a:noFill/>
        </p:spPr>
        <p:txBody>
          <a:bodyPr wrap="square" rtlCol="0">
            <a:spAutoFit/>
          </a:bodyPr>
          <a:lstStyle/>
          <a:p>
            <a:r>
              <a:rPr lang="en-US" sz="2400" dirty="0" smtClean="0">
                <a:solidFill>
                  <a:schemeClr val="tx2"/>
                </a:solidFill>
              </a:rPr>
              <a:t>Note that as in linear equating, we have added more points to scores at the low end of the scale than at the top</a:t>
            </a:r>
            <a:endParaRPr lang="en-US" sz="2400" dirty="0">
              <a:solidFill>
                <a:schemeClr val="tx2"/>
              </a:solidFill>
            </a:endParaRPr>
          </a:p>
        </p:txBody>
      </p:sp>
    </p:spTree>
    <p:extLst>
      <p:ext uri="{BB962C8B-B14F-4D97-AF65-F5344CB8AC3E}">
        <p14:creationId xmlns:p14="http://schemas.microsoft.com/office/powerpoint/2010/main" val="27905371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05800" cy="5029200"/>
          </a:xfrm>
        </p:spPr>
        <p:txBody>
          <a:bodyPr>
            <a:noAutofit/>
          </a:bodyPr>
          <a:lstStyle/>
          <a:p>
            <a:pPr marL="227013" lvl="0" indent="-227013">
              <a:spcBef>
                <a:spcPts val="1200"/>
              </a:spcBef>
              <a:buFont typeface="Wingdings" panose="05000000000000000000" pitchFamily="2" charset="2"/>
              <a:buChar char="§"/>
            </a:pPr>
            <a:r>
              <a:rPr lang="en-US" sz="2400" dirty="0" smtClean="0"/>
              <a:t>The nonlinearity in the equating relationship arises because we are trying to match the shape of the distribution of Form Y to the shape of the distribution of Form X, so we have to stretch the scale at some parts and compress it at others.</a:t>
            </a:r>
          </a:p>
        </p:txBody>
      </p:sp>
      <p:sp>
        <p:nvSpPr>
          <p:cNvPr id="2" name="Title 1"/>
          <p:cNvSpPr>
            <a:spLocks noGrp="1"/>
          </p:cNvSpPr>
          <p:nvPr>
            <p:ph type="title"/>
          </p:nvPr>
        </p:nvSpPr>
        <p:spPr/>
        <p:txBody>
          <a:bodyPr>
            <a:normAutofit/>
          </a:bodyPr>
          <a:lstStyle/>
          <a:p>
            <a:r>
              <a:rPr lang="en-US" sz="3200" b="1" dirty="0" smtClean="0"/>
              <a:t>Equipercentile Equating</a:t>
            </a:r>
            <a:endParaRPr lang="en-US" sz="3200" b="1" dirty="0"/>
          </a:p>
        </p:txBody>
      </p:sp>
    </p:spTree>
    <p:extLst>
      <p:ext uri="{BB962C8B-B14F-4D97-AF65-F5344CB8AC3E}">
        <p14:creationId xmlns:p14="http://schemas.microsoft.com/office/powerpoint/2010/main" val="3036015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430" y="1676400"/>
            <a:ext cx="8534400" cy="4953000"/>
          </a:xfrm>
        </p:spPr>
        <p:txBody>
          <a:bodyPr>
            <a:noAutofit/>
          </a:bodyPr>
          <a:lstStyle/>
          <a:p>
            <a:pPr marL="231775" indent="-231775">
              <a:buFont typeface="Arial" panose="020B0604020202020204" pitchFamily="34" charset="0"/>
              <a:buChar char="•"/>
              <a:tabLst>
                <a:tab pos="231775" algn="l"/>
                <a:tab pos="457200" algn="l"/>
              </a:tabLst>
            </a:pPr>
            <a:r>
              <a:rPr lang="en-US" sz="2400" dirty="0" smtClean="0"/>
              <a:t>The above are examples of relating two measurement scales to each other.</a:t>
            </a:r>
          </a:p>
          <a:p>
            <a:pPr marL="231775" indent="-231775">
              <a:buFont typeface="Arial" panose="020B0604020202020204" pitchFamily="34" charset="0"/>
              <a:buChar char="•"/>
              <a:tabLst>
                <a:tab pos="231775" algn="l"/>
                <a:tab pos="457200" algn="l"/>
              </a:tabLst>
            </a:pPr>
            <a:r>
              <a:rPr lang="en-US" sz="2400" dirty="0" smtClean="0"/>
              <a:t>In the first example, we realize that one scale bears a simple relation to the other. We are just changing the units of measurement. </a:t>
            </a:r>
          </a:p>
          <a:p>
            <a:pPr marL="231775" indent="-231775">
              <a:buFont typeface="Arial" panose="020B0604020202020204" pitchFamily="34" charset="0"/>
              <a:buChar char="•"/>
              <a:tabLst>
                <a:tab pos="231775" algn="l"/>
                <a:tab pos="457200" algn="l"/>
              </a:tabLst>
            </a:pPr>
            <a:r>
              <a:rPr lang="en-US" sz="2400" dirty="0" smtClean="0"/>
              <a:t>In the second, we are using two different instruments to measure the same entity, and using prediction to establish equivalence.  </a:t>
            </a:r>
          </a:p>
          <a:p>
            <a:pPr marL="231775" indent="-231775">
              <a:buFont typeface="Arial" panose="020B0604020202020204" pitchFamily="34" charset="0"/>
              <a:buChar char="•"/>
              <a:tabLst>
                <a:tab pos="231775" algn="l"/>
                <a:tab pos="457200" algn="l"/>
              </a:tabLst>
            </a:pPr>
            <a:r>
              <a:rPr lang="en-US" sz="2400" dirty="0" smtClean="0"/>
              <a:t>In the third, we are trying to relate two measurements, under the assumption that the objects we measure remain the same. </a:t>
            </a:r>
          </a:p>
          <a:p>
            <a:pPr marL="231775" indent="-231775">
              <a:buFont typeface="Arial" panose="020B0604020202020204" pitchFamily="34" charset="0"/>
              <a:buChar char="•"/>
              <a:tabLst>
                <a:tab pos="231775" algn="l"/>
                <a:tab pos="457200" algn="l"/>
              </a:tabLst>
            </a:pPr>
            <a:r>
              <a:rPr lang="en-US" sz="2400" dirty="0" smtClean="0"/>
              <a:t>We are “equating” in all these cases.</a:t>
            </a:r>
          </a:p>
        </p:txBody>
      </p:sp>
      <p:sp>
        <p:nvSpPr>
          <p:cNvPr id="2" name="Title 1"/>
          <p:cNvSpPr>
            <a:spLocks noGrp="1"/>
          </p:cNvSpPr>
          <p:nvPr>
            <p:ph type="title"/>
          </p:nvPr>
        </p:nvSpPr>
        <p:spPr/>
        <p:txBody>
          <a:bodyPr>
            <a:normAutofit/>
          </a:bodyPr>
          <a:lstStyle/>
          <a:p>
            <a:r>
              <a:rPr lang="en-US" sz="3200" b="1" dirty="0" smtClean="0"/>
              <a:t>Equating</a:t>
            </a:r>
            <a:endParaRPr lang="en-US" sz="3200" b="1" dirty="0"/>
          </a:p>
        </p:txBody>
      </p:sp>
    </p:spTree>
    <p:extLst>
      <p:ext uri="{BB962C8B-B14F-4D97-AF65-F5344CB8AC3E}">
        <p14:creationId xmlns:p14="http://schemas.microsoft.com/office/powerpoint/2010/main" val="261030802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27013" lvl="0" indent="-227013">
              <a:spcBef>
                <a:spcPts val="1200"/>
              </a:spcBef>
              <a:buFont typeface="Wingdings" panose="05000000000000000000" pitchFamily="2" charset="2"/>
              <a:buChar char="§"/>
            </a:pPr>
            <a:r>
              <a:rPr lang="en-US" sz="2400" dirty="0" smtClean="0"/>
              <a:t>Problems with equipercentile equating:</a:t>
            </a:r>
          </a:p>
          <a:p>
            <a:pPr marL="615950" lvl="1" indent="-388938">
              <a:spcBef>
                <a:spcPts val="1200"/>
              </a:spcBef>
              <a:buFont typeface="Wingdings" panose="05000000000000000000" pitchFamily="2" charset="2"/>
              <a:buChar char="Ø"/>
              <a:tabLst>
                <a:tab pos="341313" algn="l"/>
                <a:tab pos="573088" algn="l"/>
              </a:tabLst>
            </a:pPr>
            <a:r>
              <a:rPr lang="en-US" sz="2400" dirty="0" smtClean="0"/>
              <a:t>Smoothing introduces subjectivity; different smoothing procedures may produce different equating results.</a:t>
            </a:r>
          </a:p>
          <a:p>
            <a:pPr marL="615950" lvl="1" indent="-388938">
              <a:spcBef>
                <a:spcPts val="1800"/>
              </a:spcBef>
              <a:buFont typeface="Wingdings" panose="05000000000000000000" pitchFamily="2" charset="2"/>
              <a:buChar char="Ø"/>
              <a:tabLst>
                <a:tab pos="341313" algn="l"/>
                <a:tab pos="573088" algn="l"/>
              </a:tabLst>
            </a:pPr>
            <a:r>
              <a:rPr lang="en-US" sz="2400" dirty="0" smtClean="0"/>
              <a:t>Equivalents can only be produced in the observed score range for the samples used in the equating; extrapolation is required for scores outside the observed range.</a:t>
            </a:r>
            <a:endParaRPr lang="en-US" sz="2400" dirty="0"/>
          </a:p>
        </p:txBody>
      </p:sp>
      <p:sp>
        <p:nvSpPr>
          <p:cNvPr id="2" name="Title 1"/>
          <p:cNvSpPr>
            <a:spLocks noGrp="1"/>
          </p:cNvSpPr>
          <p:nvPr>
            <p:ph type="title"/>
          </p:nvPr>
        </p:nvSpPr>
        <p:spPr/>
        <p:txBody>
          <a:bodyPr>
            <a:normAutofit/>
          </a:bodyPr>
          <a:lstStyle/>
          <a:p>
            <a:r>
              <a:rPr lang="en-US" sz="3200" b="1" dirty="0" smtClean="0"/>
              <a:t>Equipercentile Equating</a:t>
            </a:r>
            <a:endParaRPr lang="en-US" sz="3200" b="1" dirty="0"/>
          </a:p>
        </p:txBody>
      </p:sp>
    </p:spTree>
    <p:extLst>
      <p:ext uri="{BB962C8B-B14F-4D97-AF65-F5344CB8AC3E}">
        <p14:creationId xmlns:p14="http://schemas.microsoft.com/office/powerpoint/2010/main" val="154485120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305800" cy="5029200"/>
          </a:xfrm>
        </p:spPr>
        <p:txBody>
          <a:bodyPr>
            <a:noAutofit/>
          </a:bodyPr>
          <a:lstStyle/>
          <a:p>
            <a:pPr marL="231775" lvl="0" indent="-231775">
              <a:spcBef>
                <a:spcPts val="1200"/>
              </a:spcBef>
              <a:buFont typeface="Wingdings" panose="05000000000000000000" pitchFamily="2" charset="2"/>
              <a:buChar char="§"/>
            </a:pPr>
            <a:r>
              <a:rPr lang="en-US" sz="2400" dirty="0" smtClean="0"/>
              <a:t>Linear </a:t>
            </a:r>
            <a:r>
              <a:rPr lang="en-US" sz="2400" dirty="0"/>
              <a:t>equating </a:t>
            </a:r>
            <a:r>
              <a:rPr lang="en-US" sz="2400" dirty="0" smtClean="0"/>
              <a:t>assumes </a:t>
            </a:r>
            <a:r>
              <a:rPr lang="en-US" sz="2400" dirty="0"/>
              <a:t>that the difference in difficulty between the forms is constant across the scale and that the same adjustment </a:t>
            </a:r>
            <a:r>
              <a:rPr lang="en-US" sz="2400" dirty="0" smtClean="0"/>
              <a:t>formula can </a:t>
            </a:r>
            <a:r>
              <a:rPr lang="en-US" sz="2400" dirty="0"/>
              <a:t>be used </a:t>
            </a:r>
            <a:r>
              <a:rPr lang="en-US" sz="2400" dirty="0" smtClean="0"/>
              <a:t>everywhere.</a:t>
            </a:r>
            <a:endParaRPr lang="en-US" sz="2400" dirty="0"/>
          </a:p>
          <a:p>
            <a:pPr marL="231775" lvl="0" indent="-231775">
              <a:spcBef>
                <a:spcPts val="1800"/>
              </a:spcBef>
              <a:buFont typeface="Wingdings" panose="05000000000000000000" pitchFamily="2" charset="2"/>
              <a:buChar char="§"/>
            </a:pPr>
            <a:r>
              <a:rPr lang="en-US" sz="2400" dirty="0"/>
              <a:t>If this assumption is met, linear and equipercentile methods will produce the same equating </a:t>
            </a:r>
            <a:r>
              <a:rPr lang="en-US" sz="2400" dirty="0" smtClean="0"/>
              <a:t>results.</a:t>
            </a:r>
            <a:endParaRPr lang="en-US" sz="2400" dirty="0"/>
          </a:p>
        </p:txBody>
      </p:sp>
      <p:sp>
        <p:nvSpPr>
          <p:cNvPr id="2" name="Title 1"/>
          <p:cNvSpPr>
            <a:spLocks noGrp="1"/>
          </p:cNvSpPr>
          <p:nvPr>
            <p:ph type="title"/>
          </p:nvPr>
        </p:nvSpPr>
        <p:spPr/>
        <p:txBody>
          <a:bodyPr>
            <a:normAutofit/>
          </a:bodyPr>
          <a:lstStyle/>
          <a:p>
            <a:r>
              <a:rPr lang="en-US" b="1" dirty="0" smtClean="0"/>
              <a:t>Equipercentile vs </a:t>
            </a:r>
            <a:r>
              <a:rPr lang="en-US" sz="3200" b="1" dirty="0" smtClean="0"/>
              <a:t>Linear Equating</a:t>
            </a:r>
            <a:endParaRPr lang="en-US" sz="3200" b="1" dirty="0"/>
          </a:p>
        </p:txBody>
      </p:sp>
    </p:spTree>
    <p:extLst>
      <p:ext uri="{BB962C8B-B14F-4D97-AF65-F5344CB8AC3E}">
        <p14:creationId xmlns:p14="http://schemas.microsoft.com/office/powerpoint/2010/main" val="117027506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229600" cy="5029200"/>
          </a:xfrm>
        </p:spPr>
        <p:txBody>
          <a:bodyPr>
            <a:noAutofit/>
          </a:bodyPr>
          <a:lstStyle/>
          <a:p>
            <a:pPr marL="227013" indent="-227013">
              <a:spcBef>
                <a:spcPts val="1200"/>
              </a:spcBef>
              <a:buFont typeface="Wingdings" panose="05000000000000000000" pitchFamily="2" charset="2"/>
              <a:buChar char="§"/>
              <a:tabLst>
                <a:tab pos="341313" algn="l"/>
              </a:tabLst>
            </a:pPr>
            <a:r>
              <a:rPr lang="en-US" sz="2400" dirty="0" smtClean="0"/>
              <a:t>Classical equating approaches with NEAT designs require the construction of a “synthetic” population that took both forms.</a:t>
            </a:r>
          </a:p>
          <a:p>
            <a:pPr marL="227013" indent="-227013">
              <a:spcBef>
                <a:spcPts val="1800"/>
              </a:spcBef>
              <a:buFont typeface="Wingdings" panose="05000000000000000000" pitchFamily="2" charset="2"/>
              <a:buChar char="§"/>
              <a:tabLst>
                <a:tab pos="341313" algn="l"/>
              </a:tabLst>
            </a:pPr>
            <a:r>
              <a:rPr lang="en-US" sz="2400" dirty="0" smtClean="0"/>
              <a:t>The anchor test is used to impute the distribution of scores for each group on the form they did not take, so that score distributions are obtained for both groups on both forms.</a:t>
            </a:r>
          </a:p>
          <a:p>
            <a:pPr marL="45720" lvl="0" indent="0">
              <a:spcBef>
                <a:spcPts val="1200"/>
              </a:spcBef>
              <a:buNone/>
            </a:pPr>
            <a:endParaRPr lang="en-US" sz="2800" dirty="0" smtClean="0"/>
          </a:p>
          <a:p>
            <a:pPr lvl="0">
              <a:spcBef>
                <a:spcPts val="1200"/>
              </a:spcBef>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with NEAT Designs</a:t>
            </a:r>
            <a:endParaRPr lang="en-US" sz="3200" b="1" dirty="0"/>
          </a:p>
        </p:txBody>
      </p:sp>
    </p:spTree>
    <p:extLst>
      <p:ext uri="{BB962C8B-B14F-4D97-AF65-F5344CB8AC3E}">
        <p14:creationId xmlns:p14="http://schemas.microsoft.com/office/powerpoint/2010/main" val="185082607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753" y="1676400"/>
            <a:ext cx="8229600" cy="5029200"/>
          </a:xfrm>
        </p:spPr>
        <p:txBody>
          <a:bodyPr>
            <a:noAutofit/>
          </a:bodyPr>
          <a:lstStyle/>
          <a:p>
            <a:pPr marL="227013" indent="-227013">
              <a:spcBef>
                <a:spcPts val="1200"/>
              </a:spcBef>
              <a:buFont typeface="Wingdings" panose="05000000000000000000" pitchFamily="2" charset="2"/>
              <a:buChar char="§"/>
              <a:tabLst>
                <a:tab pos="341313" algn="l"/>
              </a:tabLst>
            </a:pPr>
            <a:r>
              <a:rPr lang="en-US" sz="2400" dirty="0" smtClean="0"/>
              <a:t>The </a:t>
            </a:r>
            <a:r>
              <a:rPr lang="en-US" sz="2400" dirty="0"/>
              <a:t>synthetic population </a:t>
            </a:r>
            <a:r>
              <a:rPr lang="en-US" sz="2400" dirty="0" smtClean="0"/>
              <a:t>mean is </a:t>
            </a:r>
            <a:r>
              <a:rPr lang="en-US" sz="2400" dirty="0"/>
              <a:t>a weighted combination of the two </a:t>
            </a:r>
            <a:r>
              <a:rPr lang="en-US" sz="2400" dirty="0" smtClean="0"/>
              <a:t>populations.</a:t>
            </a:r>
          </a:p>
          <a:p>
            <a:pPr marL="227013" indent="-227013">
              <a:spcBef>
                <a:spcPts val="1800"/>
              </a:spcBef>
              <a:buFont typeface="Wingdings" panose="05000000000000000000" pitchFamily="2" charset="2"/>
              <a:buChar char="§"/>
              <a:tabLst>
                <a:tab pos="341313" algn="l"/>
              </a:tabLst>
            </a:pPr>
            <a:r>
              <a:rPr lang="en-US" sz="2400" dirty="0"/>
              <a:t>Equipercentile or linear equating procedures are then performed using the score distributions for the synthetic </a:t>
            </a:r>
            <a:r>
              <a:rPr lang="en-US" sz="2400" dirty="0" smtClean="0"/>
              <a:t>population.</a:t>
            </a:r>
          </a:p>
          <a:p>
            <a:pPr marL="45720" indent="0">
              <a:spcBef>
                <a:spcPts val="1200"/>
              </a:spcBef>
              <a:buNone/>
              <a:tabLst>
                <a:tab pos="341313" algn="l"/>
              </a:tabLst>
            </a:pPr>
            <a:endParaRPr lang="en-US" sz="2400" dirty="0"/>
          </a:p>
          <a:p>
            <a:pPr lvl="0">
              <a:spcBef>
                <a:spcPts val="1200"/>
              </a:spcBef>
            </a:pPr>
            <a:endParaRPr lang="en-US" sz="2800" dirty="0" smtClean="0"/>
          </a:p>
          <a:p>
            <a:pPr lvl="0">
              <a:spcBef>
                <a:spcPts val="1200"/>
              </a:spcBef>
            </a:pPr>
            <a:endParaRPr lang="en-US" sz="2800" dirty="0" smtClean="0"/>
          </a:p>
          <a:p>
            <a:pPr lvl="0"/>
            <a:endParaRPr lang="en-US" sz="2400" dirty="0"/>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with NEAT Designs</a:t>
            </a:r>
            <a:endParaRPr lang="en-US" sz="3200" b="1" dirty="0"/>
          </a:p>
        </p:txBody>
      </p:sp>
    </p:spTree>
    <p:extLst>
      <p:ext uri="{BB962C8B-B14F-4D97-AF65-F5344CB8AC3E}">
        <p14:creationId xmlns:p14="http://schemas.microsoft.com/office/powerpoint/2010/main" val="61147682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229600" cy="4419600"/>
          </a:xfrm>
        </p:spPr>
        <p:txBody>
          <a:bodyPr>
            <a:noAutofit/>
          </a:bodyPr>
          <a:lstStyle/>
          <a:p>
            <a:pPr marL="227013" indent="-227013">
              <a:spcBef>
                <a:spcPts val="1800"/>
              </a:spcBef>
              <a:buFont typeface="Wingdings" panose="05000000000000000000" pitchFamily="2" charset="2"/>
              <a:buChar char="§"/>
              <a:tabLst>
                <a:tab pos="341313" algn="l"/>
              </a:tabLst>
            </a:pPr>
            <a:r>
              <a:rPr lang="en-US" sz="2400" dirty="0" smtClean="0"/>
              <a:t>The two most common linear equating approaches for NEAT designs are called the Tucker method and the Levine method.</a:t>
            </a:r>
          </a:p>
          <a:p>
            <a:pPr marL="227013" indent="-227013">
              <a:spcBef>
                <a:spcPts val="1800"/>
              </a:spcBef>
              <a:buFont typeface="Wingdings" panose="05000000000000000000" pitchFamily="2" charset="2"/>
              <a:buChar char="§"/>
              <a:tabLst>
                <a:tab pos="341313" algn="l"/>
              </a:tabLst>
            </a:pPr>
            <a:r>
              <a:rPr lang="en-US" sz="2400" dirty="0" smtClean="0"/>
              <a:t>These procedures make different assumptions about the relationship between the Anchor test scores and the Form scores.</a:t>
            </a:r>
          </a:p>
          <a:p>
            <a:pPr marL="227013" lvl="0" indent="-227013">
              <a:spcBef>
                <a:spcPts val="1800"/>
              </a:spcBef>
              <a:buFont typeface="Wingdings" panose="05000000000000000000" pitchFamily="2" charset="2"/>
              <a:buChar char="§"/>
              <a:tabLst>
                <a:tab pos="341313" algn="l"/>
              </a:tabLst>
            </a:pPr>
            <a:r>
              <a:rPr lang="en-US" sz="2400" dirty="0"/>
              <a:t>We will not explore the technical details of these procedures </a:t>
            </a:r>
            <a:r>
              <a:rPr lang="en-US" sz="2400" dirty="0" smtClean="0"/>
              <a:t>here.</a:t>
            </a:r>
          </a:p>
          <a:p>
            <a:pPr marL="0" lvl="0" indent="0">
              <a:spcBef>
                <a:spcPts val="1800"/>
              </a:spcBef>
              <a:buNone/>
            </a:pPr>
            <a:endParaRPr lang="en-US" sz="2400" dirty="0"/>
          </a:p>
        </p:txBody>
      </p:sp>
      <p:sp>
        <p:nvSpPr>
          <p:cNvPr id="2" name="Title 1"/>
          <p:cNvSpPr>
            <a:spLocks noGrp="1"/>
          </p:cNvSpPr>
          <p:nvPr>
            <p:ph type="title"/>
          </p:nvPr>
        </p:nvSpPr>
        <p:spPr/>
        <p:txBody>
          <a:bodyPr>
            <a:normAutofit/>
          </a:bodyPr>
          <a:lstStyle/>
          <a:p>
            <a:r>
              <a:rPr lang="en-US" sz="3200" b="1" dirty="0" smtClean="0"/>
              <a:t>Classical Equating with NEAT Designs</a:t>
            </a:r>
            <a:endParaRPr lang="en-US" sz="3200" b="1" dirty="0"/>
          </a:p>
        </p:txBody>
      </p:sp>
    </p:spTree>
    <p:extLst>
      <p:ext uri="{BB962C8B-B14F-4D97-AF65-F5344CB8AC3E}">
        <p14:creationId xmlns:p14="http://schemas.microsoft.com/office/powerpoint/2010/main" val="396230201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227013" indent="-227013">
              <a:spcBef>
                <a:spcPts val="1200"/>
              </a:spcBef>
              <a:buFont typeface="Wingdings" panose="05000000000000000000" pitchFamily="2" charset="2"/>
              <a:buChar char="§"/>
              <a:tabLst>
                <a:tab pos="341313" algn="l"/>
              </a:tabLst>
            </a:pPr>
            <a:r>
              <a:rPr lang="en-US" sz="2400" dirty="0" smtClean="0"/>
              <a:t>The Levine method is generally better when the two groups have different distributions.</a:t>
            </a:r>
          </a:p>
          <a:p>
            <a:pPr marL="227013" indent="-227013">
              <a:spcBef>
                <a:spcPts val="1800"/>
              </a:spcBef>
              <a:buFont typeface="Wingdings" panose="05000000000000000000" pitchFamily="2" charset="2"/>
              <a:buChar char="§"/>
              <a:tabLst>
                <a:tab pos="341313" algn="l"/>
              </a:tabLst>
            </a:pPr>
            <a:r>
              <a:rPr lang="en-US" sz="2400" dirty="0" smtClean="0"/>
              <a:t>The Tucker method is generally better when one form is more difficult than the other.</a:t>
            </a:r>
          </a:p>
          <a:p>
            <a:pPr marL="227013" indent="-227013">
              <a:spcBef>
                <a:spcPts val="1800"/>
              </a:spcBef>
              <a:buFont typeface="Wingdings" panose="05000000000000000000" pitchFamily="2" charset="2"/>
              <a:buChar char="§"/>
              <a:tabLst>
                <a:tab pos="341313" algn="l"/>
              </a:tabLst>
            </a:pPr>
            <a:r>
              <a:rPr lang="en-US" sz="2400" dirty="0" smtClean="0"/>
              <a:t>When the groups are of similar proficiency levels and the tests are fairly similar in difficulty, the two approaches will produce similar results.</a:t>
            </a:r>
          </a:p>
          <a:p>
            <a:pPr marL="0" indent="0">
              <a:spcBef>
                <a:spcPts val="3000"/>
              </a:spcBef>
              <a:buNone/>
              <a:tabLst>
                <a:tab pos="341313" algn="l"/>
                <a:tab pos="346075" algn="l"/>
              </a:tabLst>
            </a:pPr>
            <a:endParaRPr lang="en-US" sz="2800" dirty="0" smtClean="0"/>
          </a:p>
          <a:p>
            <a:pPr marL="0" indent="0">
              <a:spcBef>
                <a:spcPts val="3000"/>
              </a:spcBef>
              <a:buNone/>
              <a:tabLst>
                <a:tab pos="341313" algn="l"/>
                <a:tab pos="346075" algn="l"/>
              </a:tabLst>
            </a:pPr>
            <a:endParaRPr lang="en-US" sz="2800" dirty="0" smtClean="0"/>
          </a:p>
          <a:p>
            <a:pPr marL="0" indent="0">
              <a:spcBef>
                <a:spcPts val="1200"/>
              </a:spcBef>
              <a:buNone/>
              <a:tabLst>
                <a:tab pos="341313" algn="l"/>
              </a:tabLst>
            </a:pPr>
            <a:r>
              <a:rPr lang="en-US" sz="2400" dirty="0"/>
              <a:t>	</a:t>
            </a:r>
          </a:p>
          <a:p>
            <a:pPr marL="0" lvl="0" indent="0">
              <a:buNone/>
            </a:pPr>
            <a:endParaRPr lang="en-US" sz="2400" dirty="0"/>
          </a:p>
        </p:txBody>
      </p:sp>
      <p:sp>
        <p:nvSpPr>
          <p:cNvPr id="2" name="Title 1"/>
          <p:cNvSpPr>
            <a:spLocks noGrp="1"/>
          </p:cNvSpPr>
          <p:nvPr>
            <p:ph type="title"/>
          </p:nvPr>
        </p:nvSpPr>
        <p:spPr/>
        <p:txBody>
          <a:bodyPr>
            <a:normAutofit fontScale="90000"/>
          </a:bodyPr>
          <a:lstStyle/>
          <a:p>
            <a:r>
              <a:rPr lang="en-US" sz="3200" b="1" dirty="0" smtClean="0"/>
              <a:t>Comparison of Tucker and Levine Equating</a:t>
            </a:r>
            <a:endParaRPr lang="en-US" sz="3200" b="1" dirty="0"/>
          </a:p>
        </p:txBody>
      </p:sp>
    </p:spTree>
    <p:extLst>
      <p:ext uri="{BB962C8B-B14F-4D97-AF65-F5344CB8AC3E}">
        <p14:creationId xmlns:p14="http://schemas.microsoft.com/office/powerpoint/2010/main" val="244216249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227013" indent="-227013">
              <a:spcBef>
                <a:spcPts val="1200"/>
              </a:spcBef>
              <a:buFont typeface="Wingdings" panose="05000000000000000000" pitchFamily="2" charset="2"/>
              <a:buChar char="§"/>
              <a:tabLst>
                <a:tab pos="341313" algn="l"/>
              </a:tabLst>
            </a:pPr>
            <a:r>
              <a:rPr lang="en-US" sz="2400" dirty="0" smtClean="0"/>
              <a:t>Chained linear equating is another form of linear equating that is used with the NEAT design.</a:t>
            </a:r>
          </a:p>
          <a:p>
            <a:pPr marL="227013" indent="-227013">
              <a:spcBef>
                <a:spcPts val="1800"/>
              </a:spcBef>
              <a:buFont typeface="Wingdings" panose="05000000000000000000" pitchFamily="2" charset="2"/>
              <a:buChar char="§"/>
              <a:tabLst>
                <a:tab pos="341313" algn="l"/>
              </a:tabLst>
            </a:pPr>
            <a:r>
              <a:rPr lang="en-US" sz="2400" dirty="0" smtClean="0"/>
              <a:t>Under chained linear equating, scores on Form Y are linearly equated to the anchor test scores, which are in turn linearly equated to the Form X scores.</a:t>
            </a:r>
          </a:p>
          <a:p>
            <a:pPr marL="227013" indent="-227013">
              <a:spcBef>
                <a:spcPts val="1800"/>
              </a:spcBef>
              <a:buFont typeface="Wingdings" panose="05000000000000000000" pitchFamily="2" charset="2"/>
              <a:buChar char="§"/>
              <a:tabLst>
                <a:tab pos="341313" algn="l"/>
              </a:tabLst>
            </a:pPr>
            <a:r>
              <a:rPr lang="en-US" sz="2400" dirty="0" smtClean="0"/>
              <a:t>Chained linear equating does not require strong assumptions about the relationship between the anchor test scores and the Form scores (unlike the Tucker and Levine methods).</a:t>
            </a:r>
            <a:endParaRPr lang="en-US" sz="2800" dirty="0" smtClean="0"/>
          </a:p>
          <a:p>
            <a:pPr marL="0" indent="0">
              <a:spcBef>
                <a:spcPts val="1200"/>
              </a:spcBef>
              <a:buNone/>
              <a:tabLst>
                <a:tab pos="341313" algn="l"/>
              </a:tabLst>
            </a:pPr>
            <a:r>
              <a:rPr lang="en-US" sz="2400" dirty="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Chained linear Equating</a:t>
            </a:r>
            <a:endParaRPr lang="en-US" sz="3200" b="1" dirty="0"/>
          </a:p>
        </p:txBody>
      </p:sp>
    </p:spTree>
    <p:extLst>
      <p:ext uri="{BB962C8B-B14F-4D97-AF65-F5344CB8AC3E}">
        <p14:creationId xmlns:p14="http://schemas.microsoft.com/office/powerpoint/2010/main" val="292684769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775" y="1676400"/>
            <a:ext cx="8382000" cy="5029200"/>
          </a:xfrm>
        </p:spPr>
        <p:txBody>
          <a:bodyPr>
            <a:noAutofit/>
          </a:bodyPr>
          <a:lstStyle/>
          <a:p>
            <a:pPr marL="227013" indent="-227013">
              <a:spcBef>
                <a:spcPts val="1200"/>
              </a:spcBef>
              <a:buFont typeface="Wingdings" panose="05000000000000000000" pitchFamily="2" charset="2"/>
              <a:buChar char="§"/>
              <a:tabLst>
                <a:tab pos="341313" algn="l"/>
              </a:tabLst>
            </a:pPr>
            <a:r>
              <a:rPr lang="en-US" sz="2400" dirty="0" smtClean="0"/>
              <a:t>Two groups take the same 20-item tests as used in previous examples, but both take an external 10-item anchor test</a:t>
            </a:r>
          </a:p>
          <a:p>
            <a:pPr marL="227013" indent="-227013">
              <a:spcBef>
                <a:spcPts val="1800"/>
              </a:spcBef>
              <a:buFont typeface="Wingdings" panose="05000000000000000000" pitchFamily="2" charset="2"/>
              <a:buChar char="§"/>
              <a:tabLst>
                <a:tab pos="341313" algn="l"/>
              </a:tabLst>
            </a:pPr>
            <a:r>
              <a:rPr lang="en-US" sz="2400" dirty="0" smtClean="0"/>
              <a:t>Group </a:t>
            </a:r>
            <a:r>
              <a:rPr lang="en-US" sz="2400" dirty="0"/>
              <a:t>1 takes Form X and the anchor </a:t>
            </a:r>
            <a:r>
              <a:rPr lang="en-US" sz="2400" dirty="0" smtClean="0"/>
              <a:t>test</a:t>
            </a:r>
          </a:p>
          <a:p>
            <a:pPr marL="45720" indent="0">
              <a:spcBef>
                <a:spcPts val="0"/>
              </a:spcBef>
              <a:buNone/>
              <a:tabLst>
                <a:tab pos="227013" algn="l"/>
                <a:tab pos="341313" algn="l"/>
              </a:tabLst>
            </a:pPr>
            <a:r>
              <a:rPr lang="en-US" sz="2400" dirty="0"/>
              <a:t>	</a:t>
            </a:r>
            <a:r>
              <a:rPr lang="en-US" sz="2400" dirty="0" smtClean="0"/>
              <a:t>Group 2 takes Form Y and the anchor test</a:t>
            </a:r>
          </a:p>
          <a:p>
            <a:pPr marL="227013" indent="-227013">
              <a:spcBef>
                <a:spcPts val="1800"/>
              </a:spcBef>
              <a:buFont typeface="Wingdings" panose="05000000000000000000" pitchFamily="2" charset="2"/>
              <a:buChar char="§"/>
              <a:tabLst>
                <a:tab pos="341313" algn="l"/>
              </a:tabLst>
            </a:pPr>
            <a:r>
              <a:rPr lang="en-US" sz="2400" dirty="0"/>
              <a:t>Group 2 is of higher average </a:t>
            </a:r>
            <a:r>
              <a:rPr lang="en-US" sz="2400" dirty="0" smtClean="0"/>
              <a:t>ability and takes the harder test</a:t>
            </a:r>
            <a:endParaRPr lang="en-US" sz="2800" dirty="0" smtClean="0"/>
          </a:p>
          <a:p>
            <a:pPr marL="0" indent="0">
              <a:spcBef>
                <a:spcPts val="1200"/>
              </a:spcBef>
              <a:buNone/>
              <a:tabLst>
                <a:tab pos="341313" algn="l"/>
              </a:tabLst>
            </a:pPr>
            <a:r>
              <a:rPr lang="en-US" sz="2400" dirty="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neat Equating example</a:t>
            </a:r>
            <a:endParaRPr lang="en-US" sz="3200" b="1" dirty="0"/>
          </a:p>
        </p:txBody>
      </p:sp>
    </p:spTree>
    <p:extLst>
      <p:ext uri="{BB962C8B-B14F-4D97-AF65-F5344CB8AC3E}">
        <p14:creationId xmlns:p14="http://schemas.microsoft.com/office/powerpoint/2010/main" val="14598590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0" indent="0">
              <a:spcBef>
                <a:spcPts val="1200"/>
              </a:spcBef>
              <a:buNone/>
              <a:tabLst>
                <a:tab pos="341313" algn="l"/>
              </a:tabLst>
            </a:pPr>
            <a:r>
              <a:rPr lang="en-US" sz="2400" smtClean="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smtClean="0"/>
              <a:t>neat Equating example</a:t>
            </a:r>
            <a:endParaRPr lang="en-US" sz="3200" b="1" dirty="0"/>
          </a:p>
        </p:txBody>
      </p:sp>
      <p:sp>
        <p:nvSpPr>
          <p:cNvPr id="7" name="TextBox 6"/>
          <p:cNvSpPr txBox="1"/>
          <p:nvPr/>
        </p:nvSpPr>
        <p:spPr>
          <a:xfrm>
            <a:off x="5586559" y="2971800"/>
            <a:ext cx="3200400" cy="1569660"/>
          </a:xfrm>
          <a:prstGeom prst="rect">
            <a:avLst/>
          </a:prstGeom>
          <a:noFill/>
        </p:spPr>
        <p:txBody>
          <a:bodyPr wrap="square" rtlCol="0">
            <a:spAutoFit/>
          </a:bodyPr>
          <a:lstStyle/>
          <a:p>
            <a:r>
              <a:rPr lang="en-US" sz="2400" dirty="0" smtClean="0">
                <a:solidFill>
                  <a:schemeClr val="tx2"/>
                </a:solidFill>
              </a:rPr>
              <a:t>Mean score on Form X and Form Y are similar. Can we assume that the groups of equal ability?</a:t>
            </a:r>
            <a:endParaRPr lang="en-US" sz="2400" dirty="0">
              <a:solidFill>
                <a:schemeClr val="tx2"/>
              </a:solidFill>
            </a:endParaRPr>
          </a:p>
        </p:txBody>
      </p:sp>
      <p:cxnSp>
        <p:nvCxnSpPr>
          <p:cNvPr id="10" name="Straight Arrow Connector 9"/>
          <p:cNvCxnSpPr/>
          <p:nvPr/>
        </p:nvCxnSpPr>
        <p:spPr>
          <a:xfrm flipH="1">
            <a:off x="4724401" y="3719517"/>
            <a:ext cx="761999" cy="77628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03567" y="1981929"/>
            <a:ext cx="4572000" cy="3056221"/>
          </a:xfrm>
          <a:prstGeom prst="rect">
            <a:avLst/>
          </a:prstGeom>
        </p:spPr>
        <p:txBody>
          <a:bodyPr>
            <a:spAutoFit/>
          </a:bodyPr>
          <a:lstStyle/>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Group 1:</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Mean on Form X:  10.396</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err="1">
                <a:solidFill>
                  <a:schemeClr val="tx2"/>
                </a:solidFill>
                <a:latin typeface="Consolas" panose="020B0609020204030204" pitchFamily="49" charset="0"/>
                <a:ea typeface="Calibri" panose="020F0502020204030204" pitchFamily="34" charset="0"/>
                <a:cs typeface="Times New Roman" panose="02020603050405020304" pitchFamily="18" charset="0"/>
              </a:rPr>
              <a:t>s.d.</a:t>
            </a: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on Form X:   3.985</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Group 2:</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Mean on Form Y:  10.439</a:t>
            </a:r>
            <a:endParaRPr lang="en-US"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a:t>
            </a:r>
            <a:r>
              <a:rPr lang="en-US" sz="2000" b="1" dirty="0" err="1">
                <a:solidFill>
                  <a:schemeClr val="tx2"/>
                </a:solidFill>
                <a:latin typeface="Consolas" panose="020B0609020204030204" pitchFamily="49" charset="0"/>
                <a:ea typeface="Calibri" panose="020F0502020204030204" pitchFamily="34" charset="0"/>
                <a:cs typeface="Times New Roman" panose="02020603050405020304" pitchFamily="18" charset="0"/>
              </a:rPr>
              <a:t>s.d.</a:t>
            </a:r>
            <a:r>
              <a:rPr lang="en-US" sz="2000" b="1" dirty="0">
                <a:solidFill>
                  <a:schemeClr val="tx2"/>
                </a:solidFill>
                <a:latin typeface="Consolas" panose="020B0609020204030204" pitchFamily="49" charset="0"/>
                <a:ea typeface="Calibri" panose="020F0502020204030204" pitchFamily="34" charset="0"/>
                <a:cs typeface="Times New Roman" panose="02020603050405020304" pitchFamily="18" charset="0"/>
              </a:rPr>
              <a:t> on Form Y:   4.619</a:t>
            </a:r>
            <a:endParaRPr lang="en-US" sz="20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2" name="Straight Arrow Connector 21"/>
          <p:cNvCxnSpPr/>
          <p:nvPr/>
        </p:nvCxnSpPr>
        <p:spPr>
          <a:xfrm flipH="1" flipV="1">
            <a:off x="4724401" y="2914765"/>
            <a:ext cx="761999" cy="74283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16183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0" indent="0">
              <a:spcBef>
                <a:spcPts val="1200"/>
              </a:spcBef>
              <a:buNone/>
              <a:tabLst>
                <a:tab pos="341313" algn="l"/>
              </a:tabLst>
            </a:pPr>
            <a:r>
              <a:rPr lang="en-US" sz="2400" dirty="0" smtClean="0"/>
              <a:t>	</a:t>
            </a:r>
          </a:p>
          <a:p>
            <a:pPr marL="0" lvl="0" indent="0">
              <a:buNone/>
            </a:pPr>
            <a:endParaRPr lang="en-US" sz="2400" dirty="0"/>
          </a:p>
        </p:txBody>
      </p:sp>
      <p:sp>
        <p:nvSpPr>
          <p:cNvPr id="2" name="Title 1"/>
          <p:cNvSpPr>
            <a:spLocks noGrp="1"/>
          </p:cNvSpPr>
          <p:nvPr>
            <p:ph type="title"/>
          </p:nvPr>
        </p:nvSpPr>
        <p:spPr>
          <a:xfrm>
            <a:off x="228600" y="8528"/>
            <a:ext cx="8381260" cy="1054394"/>
          </a:xfrm>
        </p:spPr>
        <p:txBody>
          <a:bodyPr>
            <a:normAutofit/>
          </a:bodyPr>
          <a:lstStyle/>
          <a:p>
            <a:r>
              <a:rPr lang="en-US" sz="3200" b="1" dirty="0" smtClean="0"/>
              <a:t>neat Equating example</a:t>
            </a:r>
            <a:endParaRPr lang="en-US" sz="3200" b="1" dirty="0"/>
          </a:p>
        </p:txBody>
      </p:sp>
      <p:sp>
        <p:nvSpPr>
          <p:cNvPr id="7" name="TextBox 6"/>
          <p:cNvSpPr txBox="1"/>
          <p:nvPr/>
        </p:nvSpPr>
        <p:spPr>
          <a:xfrm>
            <a:off x="5538229" y="2514600"/>
            <a:ext cx="3200400" cy="2677656"/>
          </a:xfrm>
          <a:prstGeom prst="rect">
            <a:avLst/>
          </a:prstGeom>
          <a:noFill/>
        </p:spPr>
        <p:txBody>
          <a:bodyPr wrap="square" rtlCol="0">
            <a:spAutoFit/>
          </a:bodyPr>
          <a:lstStyle/>
          <a:p>
            <a:r>
              <a:rPr lang="en-US" sz="2400" dirty="0" smtClean="0">
                <a:solidFill>
                  <a:schemeClr val="tx2"/>
                </a:solidFill>
              </a:rPr>
              <a:t>The anchor test mean for Group 2 is higher, which indicates that Group 2 has higher average ability, which in turn implies that Form Y must have been harder </a:t>
            </a:r>
            <a:endParaRPr lang="en-US" sz="2400" dirty="0">
              <a:solidFill>
                <a:schemeClr val="tx2"/>
              </a:solidFill>
            </a:endParaRPr>
          </a:p>
        </p:txBody>
      </p:sp>
      <p:cxnSp>
        <p:nvCxnSpPr>
          <p:cNvPr id="10" name="Straight Arrow Connector 9"/>
          <p:cNvCxnSpPr/>
          <p:nvPr/>
        </p:nvCxnSpPr>
        <p:spPr>
          <a:xfrm flipH="1">
            <a:off x="4724401" y="3719517"/>
            <a:ext cx="761999" cy="77628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724401" y="2914765"/>
            <a:ext cx="761999" cy="742835"/>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702111" y="1981200"/>
            <a:ext cx="4572000" cy="3056221"/>
          </a:xfrm>
          <a:prstGeom prst="rect">
            <a:avLst/>
          </a:prstGeom>
        </p:spPr>
        <p:txBody>
          <a:bodyPr>
            <a:spAutoFit/>
          </a:bodyPr>
          <a:lstStyle/>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Group 1:</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Mean on Anchor:   4.473</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r>
              <a:rPr lang="en-US" sz="2000" b="1" dirty="0" err="1">
                <a:latin typeface="Consolas" panose="020B0609020204030204" pitchFamily="49" charset="0"/>
                <a:ea typeface="Calibri" panose="020F0502020204030204" pitchFamily="34" charset="0"/>
                <a:cs typeface="Times New Roman" panose="02020603050405020304" pitchFamily="18" charset="0"/>
              </a:rPr>
              <a:t>s.d.</a:t>
            </a:r>
            <a:r>
              <a:rPr lang="en-US" sz="2000" b="1" dirty="0">
                <a:latin typeface="Consolas" panose="020B0609020204030204" pitchFamily="49" charset="0"/>
                <a:ea typeface="Calibri" panose="020F0502020204030204" pitchFamily="34" charset="0"/>
                <a:cs typeface="Times New Roman" panose="02020603050405020304" pitchFamily="18" charset="0"/>
              </a:rPr>
              <a:t> on Anchor:   2.181</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Group 2:</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Mean on Anchor:   5.417</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r>
              <a:rPr lang="en-US" sz="2000" b="1" dirty="0" err="1">
                <a:latin typeface="Consolas" panose="020B0609020204030204" pitchFamily="49" charset="0"/>
                <a:ea typeface="Calibri" panose="020F0502020204030204" pitchFamily="34" charset="0"/>
                <a:cs typeface="Times New Roman" panose="02020603050405020304" pitchFamily="18" charset="0"/>
              </a:rPr>
              <a:t>s.d.</a:t>
            </a:r>
            <a:r>
              <a:rPr lang="en-US" sz="2000" b="1" dirty="0">
                <a:latin typeface="Consolas" panose="020B0609020204030204" pitchFamily="49" charset="0"/>
                <a:ea typeface="Calibri" panose="020F0502020204030204" pitchFamily="34" charset="0"/>
                <a:cs typeface="Times New Roman" panose="02020603050405020304" pitchFamily="18" charset="0"/>
              </a:rPr>
              <a:t> on Anchor:   2.321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2709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534400" cy="4525963"/>
          </a:xfrm>
        </p:spPr>
        <p:txBody>
          <a:bodyPr>
            <a:noAutofit/>
          </a:bodyPr>
          <a:lstStyle/>
          <a:p>
            <a:pPr marL="231775" indent="-231775">
              <a:buFont typeface="Arial" panose="020B0604020202020204" pitchFamily="34" charset="0"/>
              <a:buChar char="•"/>
              <a:tabLst>
                <a:tab pos="231775" algn="l"/>
                <a:tab pos="457200" algn="l"/>
              </a:tabLst>
            </a:pPr>
            <a:r>
              <a:rPr lang="en-US" sz="2400" dirty="0" smtClean="0"/>
              <a:t>Multiple forms of a test are necessary in </a:t>
            </a:r>
            <a:r>
              <a:rPr lang="en-US" sz="2400" dirty="0"/>
              <a:t>many </a:t>
            </a:r>
            <a:r>
              <a:rPr lang="en-US" sz="2400" dirty="0" smtClean="0"/>
              <a:t>testing situations </a:t>
            </a:r>
            <a:r>
              <a:rPr lang="en-US" sz="2400" dirty="0"/>
              <a:t>to </a:t>
            </a:r>
            <a:r>
              <a:rPr lang="en-US" sz="2400" dirty="0" smtClean="0"/>
              <a:t>ensure the validity of scores.</a:t>
            </a:r>
          </a:p>
          <a:p>
            <a:pPr marL="231775" indent="-231775">
              <a:spcBef>
                <a:spcPts val="1800"/>
              </a:spcBef>
              <a:buFont typeface="Arial" panose="020B0604020202020204" pitchFamily="34" charset="0"/>
              <a:buChar char="•"/>
              <a:tabLst>
                <a:tab pos="231775" algn="l"/>
                <a:tab pos="457200" algn="l"/>
              </a:tabLst>
            </a:pPr>
            <a:r>
              <a:rPr lang="en-US" sz="2400" dirty="0" smtClean="0"/>
              <a:t>Examples: </a:t>
            </a:r>
          </a:p>
          <a:p>
            <a:pPr marL="457200" lvl="1" indent="-225425">
              <a:spcBef>
                <a:spcPts val="600"/>
              </a:spcBef>
              <a:buFont typeface="Wingdings" panose="05000000000000000000" pitchFamily="2" charset="2"/>
              <a:buChar char="Ø"/>
              <a:tabLst>
                <a:tab pos="231775" algn="l"/>
                <a:tab pos="573088" algn="l"/>
              </a:tabLst>
            </a:pPr>
            <a:r>
              <a:rPr lang="en-US" sz="2200" dirty="0"/>
              <a:t>	</a:t>
            </a:r>
            <a:r>
              <a:rPr lang="en-US" sz="2400" dirty="0" smtClean="0"/>
              <a:t>Many large scale testing programs have several 			administration dates in a given year.</a:t>
            </a:r>
          </a:p>
          <a:p>
            <a:pPr marL="457200" lvl="1" indent="-225425">
              <a:spcBef>
                <a:spcPts val="600"/>
              </a:spcBef>
              <a:buFont typeface="Wingdings" panose="05000000000000000000" pitchFamily="2" charset="2"/>
              <a:buChar char="Ø"/>
              <a:tabLst>
                <a:tab pos="231775" algn="l"/>
                <a:tab pos="573088" algn="l"/>
              </a:tabLst>
            </a:pPr>
            <a:r>
              <a:rPr lang="en-US" sz="2400" dirty="0" smtClean="0"/>
              <a:t>	Students may be permitted multiple attempts on an 	exam.</a:t>
            </a:r>
          </a:p>
          <a:p>
            <a:pPr marL="457200" lvl="1" indent="-225425">
              <a:spcBef>
                <a:spcPts val="600"/>
              </a:spcBef>
              <a:buFont typeface="Wingdings" panose="05000000000000000000" pitchFamily="2" charset="2"/>
              <a:buChar char="Ø"/>
              <a:tabLst>
                <a:tab pos="231775" algn="l"/>
                <a:tab pos="573088" algn="l"/>
              </a:tabLst>
            </a:pPr>
            <a:r>
              <a:rPr lang="en-US" sz="2400" dirty="0"/>
              <a:t>	</a:t>
            </a:r>
            <a:r>
              <a:rPr lang="en-US" sz="2400" dirty="0" smtClean="0"/>
              <a:t>To assess growth or change, an individual must be 	assessed on several occasions over time.</a:t>
            </a:r>
          </a:p>
          <a:p>
            <a:pPr marL="457200" lvl="1" indent="-225425">
              <a:spcBef>
                <a:spcPts val="600"/>
              </a:spcBef>
              <a:buFont typeface="Wingdings" panose="05000000000000000000" pitchFamily="2" charset="2"/>
              <a:buChar char="Ø"/>
              <a:tabLst>
                <a:tab pos="231775" algn="l"/>
                <a:tab pos="573088" algn="l"/>
              </a:tabLst>
            </a:pPr>
            <a:r>
              <a:rPr lang="en-US" sz="2400" dirty="0"/>
              <a:t>	</a:t>
            </a:r>
            <a:r>
              <a:rPr lang="en-US" sz="2400" dirty="0" smtClean="0"/>
              <a:t>Many states are required to release some or all test 	items after administration and hence require new forms. </a:t>
            </a:r>
          </a:p>
        </p:txBody>
      </p:sp>
      <p:sp>
        <p:nvSpPr>
          <p:cNvPr id="2" name="Title 1"/>
          <p:cNvSpPr>
            <a:spLocks noGrp="1"/>
          </p:cNvSpPr>
          <p:nvPr>
            <p:ph type="title"/>
          </p:nvPr>
        </p:nvSpPr>
        <p:spPr/>
        <p:txBody>
          <a:bodyPr>
            <a:normAutofit/>
          </a:bodyPr>
          <a:lstStyle/>
          <a:p>
            <a:r>
              <a:rPr lang="en-US" sz="3200" b="1" dirty="0" smtClean="0"/>
              <a:t>The Context of Equating</a:t>
            </a:r>
            <a:endParaRPr lang="en-US" sz="3200" b="1" dirty="0"/>
          </a:p>
        </p:txBody>
      </p:sp>
    </p:spTree>
    <p:extLst>
      <p:ext uri="{BB962C8B-B14F-4D97-AF65-F5344CB8AC3E}">
        <p14:creationId xmlns:p14="http://schemas.microsoft.com/office/powerpoint/2010/main" val="379032771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0" indent="0">
              <a:spcBef>
                <a:spcPts val="1200"/>
              </a:spcBef>
              <a:buNone/>
              <a:tabLst>
                <a:tab pos="341313" algn="l"/>
              </a:tabLst>
            </a:pPr>
            <a:r>
              <a:rPr lang="en-US" sz="2400" dirty="0" smtClean="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neat Equating example</a:t>
            </a:r>
            <a:endParaRPr lang="en-US" sz="3200" b="1" dirty="0"/>
          </a:p>
        </p:txBody>
      </p:sp>
      <p:sp>
        <p:nvSpPr>
          <p:cNvPr id="7" name="TextBox 6"/>
          <p:cNvSpPr txBox="1"/>
          <p:nvPr/>
        </p:nvSpPr>
        <p:spPr>
          <a:xfrm>
            <a:off x="482389" y="4085562"/>
            <a:ext cx="7999278" cy="1569660"/>
          </a:xfrm>
          <a:prstGeom prst="rect">
            <a:avLst/>
          </a:prstGeom>
          <a:noFill/>
        </p:spPr>
        <p:txBody>
          <a:bodyPr wrap="square" rtlCol="0">
            <a:spAutoFit/>
          </a:bodyPr>
          <a:lstStyle/>
          <a:p>
            <a:pPr marL="342900" indent="-342900">
              <a:buClr>
                <a:schemeClr val="accent1"/>
              </a:buClr>
              <a:buFont typeface="Wingdings" panose="05000000000000000000" pitchFamily="2" charset="2"/>
              <a:buChar char="§"/>
            </a:pPr>
            <a:r>
              <a:rPr lang="en-US" sz="2400" dirty="0" smtClean="0">
                <a:solidFill>
                  <a:schemeClr val="tx2"/>
                </a:solidFill>
              </a:rPr>
              <a:t>After constructing the synthetic population of test-takers who took both forms of the test, we see that the mean on Form Y is lower than the mean on Form X, i.e., Form Y is harder than Form X</a:t>
            </a:r>
            <a:endParaRPr lang="en-US" sz="2400" dirty="0">
              <a:solidFill>
                <a:schemeClr val="tx2"/>
              </a:solidFill>
            </a:endParaRPr>
          </a:p>
        </p:txBody>
      </p:sp>
      <p:sp>
        <p:nvSpPr>
          <p:cNvPr id="6" name="Rectangle 5"/>
          <p:cNvSpPr/>
          <p:nvPr/>
        </p:nvSpPr>
        <p:spPr>
          <a:xfrm>
            <a:off x="465887" y="1752600"/>
            <a:ext cx="8296373" cy="2068259"/>
          </a:xfrm>
          <a:prstGeom prst="rect">
            <a:avLst/>
          </a:prstGeom>
        </p:spPr>
        <p:txBody>
          <a:bodyPr wrap="square">
            <a:spAutoFit/>
          </a:bodyPr>
          <a:lstStyle/>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Synthetic Population:</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Tucker     </a:t>
            </a:r>
            <a:r>
              <a:rPr lang="en-US" sz="2000" b="1" dirty="0" smtClean="0">
                <a:latin typeface="Consolas" panose="020B0609020204030204" pitchFamily="49" charset="0"/>
                <a:ea typeface="Calibri" panose="020F0502020204030204" pitchFamily="34" charset="0"/>
                <a:cs typeface="Times New Roman" panose="02020603050405020304" pitchFamily="18" charset="0"/>
              </a:rPr>
              <a:t>  </a:t>
            </a:r>
            <a:r>
              <a:rPr lang="en-US" sz="2000" b="1" dirty="0">
                <a:latin typeface="Consolas" panose="020B0609020204030204" pitchFamily="49" charset="0"/>
                <a:ea typeface="Calibri" panose="020F0502020204030204" pitchFamily="34" charset="0"/>
                <a:cs typeface="Times New Roman" panose="02020603050405020304" pitchFamily="18" charset="0"/>
              </a:rPr>
              <a:t>Levine</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Mean on Form X:            11.043    </a:t>
            </a:r>
            <a:r>
              <a:rPr lang="en-US" sz="2000" b="1" dirty="0" smtClean="0">
                <a:latin typeface="Consolas" panose="020B0609020204030204" pitchFamily="49" charset="0"/>
                <a:ea typeface="Calibri" panose="020F0502020204030204" pitchFamily="34" charset="0"/>
                <a:cs typeface="Times New Roman" panose="02020603050405020304" pitchFamily="18" charset="0"/>
              </a:rPr>
              <a:t>   </a:t>
            </a:r>
            <a:r>
              <a:rPr lang="en-US" sz="2000" b="1" dirty="0">
                <a:latin typeface="Consolas" panose="020B0609020204030204" pitchFamily="49" charset="0"/>
                <a:ea typeface="Calibri" panose="020F0502020204030204" pitchFamily="34" charset="0"/>
                <a:cs typeface="Times New Roman" panose="02020603050405020304" pitchFamily="18" charset="0"/>
              </a:rPr>
              <a:t>11.333</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r>
              <a:rPr lang="en-US" sz="2000" b="1" dirty="0" err="1">
                <a:latin typeface="Consolas" panose="020B0609020204030204" pitchFamily="49" charset="0"/>
                <a:ea typeface="Calibri" panose="020F0502020204030204" pitchFamily="34" charset="0"/>
                <a:cs typeface="Times New Roman" panose="02020603050405020304" pitchFamily="18" charset="0"/>
              </a:rPr>
              <a:t>s.d.</a:t>
            </a:r>
            <a:r>
              <a:rPr lang="en-US" sz="2000" b="1" dirty="0">
                <a:latin typeface="Consolas" panose="020B0609020204030204" pitchFamily="49" charset="0"/>
                <a:ea typeface="Calibri" panose="020F0502020204030204" pitchFamily="34" charset="0"/>
                <a:cs typeface="Times New Roman" panose="02020603050405020304" pitchFamily="18" charset="0"/>
              </a:rPr>
              <a:t> on Form X:             4.110   </a:t>
            </a:r>
            <a:r>
              <a:rPr lang="en-US" sz="2000" b="1" dirty="0" smtClean="0">
                <a:latin typeface="Consolas" panose="020B0609020204030204" pitchFamily="49" charset="0"/>
                <a:ea typeface="Calibri" panose="020F0502020204030204" pitchFamily="34" charset="0"/>
                <a:cs typeface="Times New Roman" panose="02020603050405020304" pitchFamily="18" charset="0"/>
              </a:rPr>
              <a:t>     </a:t>
            </a:r>
            <a:r>
              <a:rPr lang="en-US" sz="2000" b="1" dirty="0">
                <a:latin typeface="Consolas" panose="020B0609020204030204" pitchFamily="49" charset="0"/>
                <a:ea typeface="Calibri" panose="020F0502020204030204" pitchFamily="34" charset="0"/>
                <a:cs typeface="Times New Roman" panose="02020603050405020304" pitchFamily="18" charset="0"/>
              </a:rPr>
              <a:t>4.243</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Mean on Form Y:             9.675   </a:t>
            </a:r>
            <a:r>
              <a:rPr lang="en-US" sz="2000" b="1" dirty="0" smtClean="0">
                <a:latin typeface="Consolas" panose="020B0609020204030204" pitchFamily="49" charset="0"/>
                <a:ea typeface="Calibri" panose="020F0502020204030204" pitchFamily="34" charset="0"/>
                <a:cs typeface="Times New Roman" panose="02020603050405020304" pitchFamily="18" charset="0"/>
              </a:rPr>
              <a:t>     </a:t>
            </a:r>
            <a:r>
              <a:rPr lang="en-US" sz="2000" b="1" dirty="0">
                <a:latin typeface="Consolas" panose="020B0609020204030204" pitchFamily="49" charset="0"/>
                <a:ea typeface="Calibri" panose="020F0502020204030204" pitchFamily="34" charset="0"/>
                <a:cs typeface="Times New Roman" panose="02020603050405020304" pitchFamily="18" charset="0"/>
              </a:rPr>
              <a:t>9.434</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r>
              <a:rPr lang="en-US" sz="2000" b="1" dirty="0" err="1">
                <a:latin typeface="Consolas" panose="020B0609020204030204" pitchFamily="49" charset="0"/>
                <a:ea typeface="Calibri" panose="020F0502020204030204" pitchFamily="34" charset="0"/>
                <a:cs typeface="Times New Roman" panose="02020603050405020304" pitchFamily="18" charset="0"/>
              </a:rPr>
              <a:t>s.d.</a:t>
            </a:r>
            <a:r>
              <a:rPr lang="en-US" sz="2000" b="1" dirty="0">
                <a:latin typeface="Consolas" panose="020B0609020204030204" pitchFamily="49" charset="0"/>
                <a:ea typeface="Calibri" panose="020F0502020204030204" pitchFamily="34" charset="0"/>
                <a:cs typeface="Times New Roman" panose="02020603050405020304" pitchFamily="18" charset="0"/>
              </a:rPr>
              <a:t> on Form Y:             4.593   </a:t>
            </a:r>
            <a:r>
              <a:rPr lang="en-US" sz="2000" b="1" dirty="0" smtClean="0">
                <a:latin typeface="Consolas" panose="020B0609020204030204" pitchFamily="49" charset="0"/>
                <a:ea typeface="Calibri" panose="020F0502020204030204" pitchFamily="34" charset="0"/>
                <a:cs typeface="Times New Roman" panose="02020603050405020304" pitchFamily="18" charset="0"/>
              </a:rPr>
              <a:t>     4.573</a:t>
            </a:r>
            <a:r>
              <a:rPr lang="en-US" b="1" dirty="0" smtClean="0">
                <a:latin typeface="Consolas" panose="020B0609020204030204" pitchFamily="49" charset="0"/>
                <a:ea typeface="Calibri" panose="020F0502020204030204" pitchFamily="34" charset="0"/>
                <a:cs typeface="Times New Roman" panose="02020603050405020304" pitchFamily="18" charset="0"/>
              </a:rPr>
              <a:t>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34723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64474"/>
            <a:ext cx="8382000" cy="5029200"/>
          </a:xfrm>
        </p:spPr>
        <p:txBody>
          <a:bodyPr>
            <a:noAutofit/>
          </a:bodyPr>
          <a:lstStyle/>
          <a:p>
            <a:pPr marL="0" indent="0">
              <a:spcBef>
                <a:spcPts val="1200"/>
              </a:spcBef>
              <a:buNone/>
              <a:tabLst>
                <a:tab pos="341313" algn="l"/>
              </a:tabLst>
            </a:pPr>
            <a:r>
              <a:rPr lang="en-US" sz="2400" dirty="0" smtClean="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neat Equating example</a:t>
            </a:r>
            <a:endParaRPr lang="en-US" sz="3200" b="1" dirty="0"/>
          </a:p>
        </p:txBody>
      </p:sp>
      <p:sp>
        <p:nvSpPr>
          <p:cNvPr id="7" name="TextBox 6"/>
          <p:cNvSpPr txBox="1"/>
          <p:nvPr/>
        </p:nvSpPr>
        <p:spPr>
          <a:xfrm>
            <a:off x="457200" y="4724400"/>
            <a:ext cx="7999278" cy="830997"/>
          </a:xfrm>
          <a:prstGeom prst="rect">
            <a:avLst/>
          </a:prstGeom>
          <a:noFill/>
        </p:spPr>
        <p:txBody>
          <a:bodyPr wrap="square" rtlCol="0">
            <a:spAutoFit/>
          </a:bodyPr>
          <a:lstStyle/>
          <a:p>
            <a:pPr marL="342900" indent="-342900">
              <a:buClr>
                <a:schemeClr val="accent1"/>
              </a:buClr>
              <a:buFont typeface="Wingdings" panose="05000000000000000000" pitchFamily="2" charset="2"/>
              <a:buChar char="§"/>
            </a:pPr>
            <a:r>
              <a:rPr lang="en-US" sz="2400" dirty="0" smtClean="0">
                <a:solidFill>
                  <a:schemeClr val="tx2"/>
                </a:solidFill>
              </a:rPr>
              <a:t>The equating coefficients for all methods are similar to those of the single group design </a:t>
            </a:r>
            <a:endParaRPr lang="en-US" sz="2400" dirty="0">
              <a:solidFill>
                <a:schemeClr val="tx2"/>
              </a:solidFill>
            </a:endParaRPr>
          </a:p>
        </p:txBody>
      </p:sp>
      <p:sp>
        <p:nvSpPr>
          <p:cNvPr id="4" name="Rectangle 3"/>
          <p:cNvSpPr/>
          <p:nvPr/>
        </p:nvSpPr>
        <p:spPr>
          <a:xfrm>
            <a:off x="723530" y="1752600"/>
            <a:ext cx="7696200" cy="2711896"/>
          </a:xfrm>
          <a:prstGeom prst="rect">
            <a:avLst/>
          </a:prstGeom>
        </p:spPr>
        <p:txBody>
          <a:bodyPr wrap="square">
            <a:spAutoFit/>
          </a:bodyPr>
          <a:lstStyle/>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Tucker linear equating coefficients:</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Slope =   0.895     Intercept =   2.385</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Levine linear equating coefficients:</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Slope =   0.928     Intercept =   2.582</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Chained linear equating coefficients:</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b="1" dirty="0">
                <a:latin typeface="Consolas" panose="020B0609020204030204" pitchFamily="49" charset="0"/>
                <a:ea typeface="Calibri" panose="020F0502020204030204" pitchFamily="34" charset="0"/>
                <a:cs typeface="Times New Roman" panose="02020603050405020304" pitchFamily="18" charset="0"/>
              </a:rPr>
              <a:t>     Slope =   0.918     Intercept =   2.537</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369976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573" y="1676400"/>
            <a:ext cx="8382000" cy="5029200"/>
          </a:xfrm>
        </p:spPr>
        <p:txBody>
          <a:bodyPr>
            <a:noAutofit/>
          </a:bodyPr>
          <a:lstStyle/>
          <a:p>
            <a:pPr marL="0" indent="0">
              <a:spcBef>
                <a:spcPts val="1200"/>
              </a:spcBef>
              <a:buNone/>
              <a:tabLst>
                <a:tab pos="341313" algn="l"/>
              </a:tabLst>
            </a:pPr>
            <a:r>
              <a:rPr lang="en-US" sz="2400" dirty="0" smtClean="0"/>
              <a:t>	</a:t>
            </a:r>
          </a:p>
          <a:p>
            <a:pPr marL="0" lvl="0" indent="0">
              <a:buNone/>
            </a:pPr>
            <a:endParaRPr lang="en-US" sz="2400" dirty="0"/>
          </a:p>
        </p:txBody>
      </p:sp>
      <p:sp>
        <p:nvSpPr>
          <p:cNvPr id="2" name="Title 1"/>
          <p:cNvSpPr>
            <a:spLocks noGrp="1"/>
          </p:cNvSpPr>
          <p:nvPr>
            <p:ph type="title"/>
          </p:nvPr>
        </p:nvSpPr>
        <p:spPr/>
        <p:txBody>
          <a:bodyPr>
            <a:normAutofit/>
          </a:bodyPr>
          <a:lstStyle/>
          <a:p>
            <a:r>
              <a:rPr lang="en-US" sz="3200" b="1" dirty="0" smtClean="0"/>
              <a:t>neat Equating example</a:t>
            </a:r>
            <a:endParaRPr lang="en-US" sz="3200" b="1" dirty="0"/>
          </a:p>
        </p:txBody>
      </p:sp>
      <p:graphicFrame>
        <p:nvGraphicFramePr>
          <p:cNvPr id="8" name="Content Placeholder 4"/>
          <p:cNvGraphicFramePr>
            <a:graphicFrameLocks/>
          </p:cNvGraphicFramePr>
          <p:nvPr>
            <p:extLst>
              <p:ext uri="{D42A27DB-BD31-4B8C-83A1-F6EECF244321}">
                <p14:modId xmlns:p14="http://schemas.microsoft.com/office/powerpoint/2010/main" val="539934904"/>
              </p:ext>
            </p:extLst>
          </p:nvPr>
        </p:nvGraphicFramePr>
        <p:xfrm>
          <a:off x="2057215" y="1866900"/>
          <a:ext cx="5028830" cy="4648200"/>
        </p:xfrm>
        <a:graphic>
          <a:graphicData uri="http://schemas.openxmlformats.org/drawingml/2006/table">
            <a:tbl>
              <a:tblPr firstRow="1" firstCol="1" bandRow="1"/>
              <a:tblGrid>
                <a:gridCol w="974233"/>
                <a:gridCol w="1311397"/>
                <a:gridCol w="1371600"/>
                <a:gridCol w="1371600"/>
              </a:tblGrid>
              <a:tr h="694817">
                <a:tc>
                  <a:txBody>
                    <a:bodyPr/>
                    <a:lstStyle/>
                    <a:p>
                      <a:pPr marL="0" marR="0" algn="ctr">
                        <a:lnSpc>
                          <a:spcPct val="115000"/>
                        </a:lnSpc>
                        <a:spcBef>
                          <a:spcPts val="0"/>
                        </a:spcBef>
                        <a:spcAft>
                          <a:spcPts val="0"/>
                        </a:spcAft>
                      </a:pPr>
                      <a:r>
                        <a:rPr lang="en-US" sz="1200" b="1" dirty="0">
                          <a:solidFill>
                            <a:schemeClr val="tx2"/>
                          </a:solidFill>
                          <a:effectLst/>
                          <a:latin typeface="Calibri"/>
                          <a:ea typeface="Calibri"/>
                          <a:cs typeface="Times New Roman"/>
                        </a:rPr>
                        <a:t>Score on Form </a:t>
                      </a:r>
                      <a:r>
                        <a:rPr lang="en-US" sz="1200" b="1" dirty="0" smtClean="0">
                          <a:solidFill>
                            <a:schemeClr val="tx2"/>
                          </a:solidFill>
                          <a:effectLst/>
                          <a:latin typeface="Calibri"/>
                          <a:ea typeface="Calibri"/>
                          <a:cs typeface="Times New Roman"/>
                        </a:rPr>
                        <a:t>Y</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Calibri"/>
                          <a:ea typeface="Calibri"/>
                          <a:cs typeface="Times New Roman"/>
                        </a:rPr>
                        <a:t>Rounded equated Score on Form X:</a:t>
                      </a:r>
                      <a:r>
                        <a:rPr lang="en-US" sz="1200" b="1" baseline="0" dirty="0" smtClean="0">
                          <a:solidFill>
                            <a:schemeClr val="tx2"/>
                          </a:solidFill>
                          <a:effectLst/>
                          <a:latin typeface="Calibri"/>
                          <a:ea typeface="Calibri"/>
                          <a:cs typeface="Times New Roman"/>
                        </a:rPr>
                        <a:t> </a:t>
                      </a:r>
                      <a:r>
                        <a:rPr lang="en-US" sz="1200" b="1" dirty="0" smtClean="0">
                          <a:solidFill>
                            <a:schemeClr val="tx2"/>
                          </a:solidFill>
                          <a:effectLst/>
                          <a:latin typeface="Calibri"/>
                          <a:ea typeface="Calibri"/>
                          <a:cs typeface="Times New Roman"/>
                        </a:rPr>
                        <a:t>Tucker</a:t>
                      </a:r>
                      <a:endParaRPr lang="en-US" sz="1200" b="1" dirty="0">
                        <a:solidFill>
                          <a:schemeClr val="tx2"/>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Rounded equated Score on Form X:</a:t>
                      </a:r>
                    </a:p>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Levine</a:t>
                      </a:r>
                      <a:endParaRPr lang="en-US" sz="1200" b="1" dirty="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Rounded equated Score on Form X:</a:t>
                      </a:r>
                    </a:p>
                    <a:p>
                      <a:pPr marL="0" marR="0" algn="ctr">
                        <a:lnSpc>
                          <a:spcPct val="115000"/>
                        </a:lnSpc>
                        <a:spcBef>
                          <a:spcPts val="0"/>
                        </a:spcBef>
                        <a:spcAft>
                          <a:spcPts val="0"/>
                        </a:spcAft>
                      </a:pPr>
                      <a:r>
                        <a:rPr lang="en-US" sz="1200" b="1" dirty="0" smtClean="0">
                          <a:solidFill>
                            <a:schemeClr val="tx2"/>
                          </a:solidFill>
                          <a:effectLst/>
                          <a:latin typeface="+mn-lt"/>
                          <a:ea typeface="Calibri"/>
                          <a:cs typeface="Times New Roman"/>
                        </a:rPr>
                        <a:t>Chained</a:t>
                      </a:r>
                      <a:r>
                        <a:rPr lang="en-US" sz="1200" b="1" baseline="0" dirty="0" smtClean="0">
                          <a:solidFill>
                            <a:schemeClr val="tx2"/>
                          </a:solidFill>
                          <a:effectLst/>
                          <a:latin typeface="+mn-lt"/>
                          <a:ea typeface="Calibri"/>
                          <a:cs typeface="Times New Roman"/>
                        </a:rPr>
                        <a:t> Linear</a:t>
                      </a:r>
                      <a:endParaRPr lang="en-US" sz="1200" b="1" dirty="0" smtClean="0">
                        <a:solidFill>
                          <a:schemeClr val="tx2"/>
                        </a:solidFill>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fontAlgn="b"/>
                      <a:r>
                        <a:rPr lang="en-US" sz="1200" b="0" i="0" u="none" strike="noStrike" dirty="0">
                          <a:solidFill>
                            <a:srgbClr val="000000"/>
                          </a:solidFill>
                          <a:effectLst/>
                          <a:latin typeface="Calibri" panose="020F0502020204030204" pitchFamily="34" charset="0"/>
                        </a:rPr>
                        <a:t>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2</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dirty="0">
                          <a:solidFill>
                            <a:srgbClr val="000000"/>
                          </a:solidFill>
                          <a:effectLst/>
                          <a:latin typeface="Calibri" panose="020F0502020204030204" pitchFamily="34" charset="0"/>
                        </a:rPr>
                        <a:t>3</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a:solidFill>
                            <a:srgbClr val="000000"/>
                          </a:solidFill>
                          <a:effectLst/>
                          <a:latin typeface="Calibri" panose="020F0502020204030204" pitchFamily="34" charset="0"/>
                        </a:rPr>
                        <a:t>4</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5</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6</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7</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8</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9</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11</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11</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a:solidFill>
                            <a:srgbClr val="000000"/>
                          </a:solidFill>
                          <a:effectLst/>
                          <a:latin typeface="Calibri" panose="020F0502020204030204" pitchFamily="34" charset="0"/>
                        </a:rPr>
                        <a:t>10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11</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11</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12</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14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a:solidFill>
                            <a:srgbClr val="000000"/>
                          </a:solidFill>
                          <a:effectLst/>
                          <a:latin typeface="Calibri" panose="020F0502020204030204" pitchFamily="34" charset="0"/>
                        </a:rPr>
                        <a:t>13</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15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Calibri" panose="020F0502020204030204" pitchFamily="34" charset="0"/>
                        </a:rPr>
                        <a:t>14</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dirty="0">
                          <a:solidFill>
                            <a:srgbClr val="000000"/>
                          </a:solidFill>
                          <a:effectLst/>
                          <a:latin typeface="Calibri" panose="020F0502020204030204" pitchFamily="34" charset="0"/>
                        </a:rPr>
                        <a:t>14</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15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16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Calibri" panose="020F0502020204030204" pitchFamily="34" charset="0"/>
                        </a:rPr>
                        <a:t>15</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0">
                <a:tc>
                  <a:txBody>
                    <a:bodyPr/>
                    <a:lstStyle/>
                    <a:p>
                      <a:pPr algn="ctr" fontAlgn="b"/>
                      <a:r>
                        <a:rPr lang="en-US" sz="1200" b="0" i="0" u="none" strike="noStrike">
                          <a:solidFill>
                            <a:srgbClr val="000000"/>
                          </a:solidFill>
                          <a:effectLst/>
                          <a:latin typeface="Calibri" panose="020F0502020204030204" pitchFamily="34" charset="0"/>
                        </a:rPr>
                        <a:t>15</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16</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16</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17</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18</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0">
                <a:tc>
                  <a:txBody>
                    <a:bodyPr/>
                    <a:lstStyle/>
                    <a:p>
                      <a:pPr algn="ctr" fontAlgn="b"/>
                      <a:r>
                        <a:rPr lang="en-US" sz="1200" b="0" i="0" u="none" strike="noStrike">
                          <a:solidFill>
                            <a:srgbClr val="000000"/>
                          </a:solidFill>
                          <a:effectLst/>
                          <a:latin typeface="Calibri" panose="020F0502020204030204" pitchFamily="34" charset="0"/>
                        </a:rPr>
                        <a:t>19</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19</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200523">
                <a:tc>
                  <a:txBody>
                    <a:bodyPr/>
                    <a:lstStyle/>
                    <a:p>
                      <a:pPr algn="ctr" fontAlgn="b"/>
                      <a:r>
                        <a:rPr lang="en-US" sz="1200" b="0" i="0" u="none" strike="noStrike">
                          <a:solidFill>
                            <a:srgbClr val="000000"/>
                          </a:solidFill>
                          <a:effectLst/>
                          <a:latin typeface="Calibri" panose="020F0502020204030204" pitchFamily="34" charset="0"/>
                        </a:rPr>
                        <a:t>20</a:t>
                      </a:r>
                    </a:p>
                  </a:txBody>
                  <a:tcPr marL="4763" marR="4763" marT="4763"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20</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78615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marL="231775" indent="-231775">
              <a:spcBef>
                <a:spcPts val="1800"/>
              </a:spcBef>
              <a:buFont typeface="Wingdings" panose="05000000000000000000" pitchFamily="2" charset="2"/>
              <a:buChar char="§"/>
              <a:tabLst>
                <a:tab pos="627063" algn="l"/>
                <a:tab pos="914400" algn="l"/>
              </a:tabLst>
            </a:pPr>
            <a:r>
              <a:rPr lang="en-US" sz="2400" dirty="0" smtClean="0"/>
              <a:t>IRT provides a strong theoretical basis for equating.</a:t>
            </a:r>
          </a:p>
          <a:p>
            <a:pPr marL="231775" indent="-231775">
              <a:spcBef>
                <a:spcPts val="1800"/>
              </a:spcBef>
              <a:buFont typeface="Wingdings" panose="05000000000000000000" pitchFamily="2" charset="2"/>
              <a:buChar char="§"/>
              <a:tabLst>
                <a:tab pos="627063" algn="l"/>
                <a:tab pos="914400" algn="l"/>
              </a:tabLst>
            </a:pPr>
            <a:r>
              <a:rPr lang="en-US" sz="2400" dirty="0" smtClean="0"/>
              <a:t>Under IRT, the test score is replaced by an estimate of the test-taker’s level of the trait being measured by the test.</a:t>
            </a:r>
          </a:p>
          <a:p>
            <a:pPr marL="231775" indent="-231775">
              <a:spcBef>
                <a:spcPts val="1800"/>
              </a:spcBef>
              <a:buFont typeface="Wingdings" panose="05000000000000000000" pitchFamily="2" charset="2"/>
              <a:buChar char="§"/>
              <a:tabLst>
                <a:tab pos="627063" algn="l"/>
                <a:tab pos="914400" algn="l"/>
              </a:tabLst>
            </a:pPr>
            <a:r>
              <a:rPr lang="en-US" sz="2400" dirty="0" smtClean="0"/>
              <a:t>The trait values do not depend on the particular items that are administered.</a:t>
            </a:r>
          </a:p>
          <a:p>
            <a:pPr marL="231775" indent="-231775">
              <a:spcBef>
                <a:spcPts val="1800"/>
              </a:spcBef>
              <a:buFont typeface="Wingdings" panose="05000000000000000000" pitchFamily="2" charset="2"/>
              <a:buChar char="§"/>
              <a:tabLst>
                <a:tab pos="627063" algn="l"/>
                <a:tab pos="914400" algn="l"/>
              </a:tabLst>
            </a:pPr>
            <a:r>
              <a:rPr lang="en-US" sz="2400" dirty="0" smtClean="0"/>
              <a:t>The only equating issue in IRT is setting a scale for reporting trait values and putting all parameter estimates on that common scale</a:t>
            </a:r>
            <a:r>
              <a:rPr lang="en-US" sz="2400" dirty="0"/>
              <a:t>.</a:t>
            </a:r>
            <a:endParaRPr lang="en-US" sz="2800" dirty="0" smtClean="0"/>
          </a:p>
          <a:p>
            <a:pPr>
              <a:spcBef>
                <a:spcPts val="1200"/>
              </a:spcBef>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spTree>
    <p:extLst>
      <p:ext uri="{BB962C8B-B14F-4D97-AF65-F5344CB8AC3E}">
        <p14:creationId xmlns:p14="http://schemas.microsoft.com/office/powerpoint/2010/main" val="318523678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a:spcBef>
                <a:spcPts val="1800"/>
              </a:spcBef>
              <a:buFont typeface="Wingdings" panose="05000000000000000000" pitchFamily="2" charset="2"/>
              <a:buChar char="§"/>
              <a:tabLst>
                <a:tab pos="627063" algn="l"/>
                <a:tab pos="914400" algn="l"/>
              </a:tabLst>
            </a:pPr>
            <a:r>
              <a:rPr lang="en-US" sz="2400" dirty="0"/>
              <a:t>Under all IRT models, the scale for item and trait parameters is indeterminate, i.e., has no natural metric.</a:t>
            </a:r>
          </a:p>
          <a:p>
            <a:pPr>
              <a:spcBef>
                <a:spcPts val="1800"/>
              </a:spcBef>
              <a:buFont typeface="Wingdings" panose="05000000000000000000" pitchFamily="2" charset="2"/>
              <a:buChar char="§"/>
              <a:tabLst>
                <a:tab pos="627063" algn="l"/>
                <a:tab pos="914400" algn="l"/>
              </a:tabLst>
            </a:pPr>
            <a:r>
              <a:rPr lang="en-US" sz="2400" dirty="0" smtClean="0"/>
              <a:t>The issue is simply one of setting a scale for item and trait parameter estimates on one form and linearly transforming estimates from another form to the same scale.</a:t>
            </a:r>
          </a:p>
          <a:p>
            <a:pPr marL="45720" indent="0">
              <a:spcBef>
                <a:spcPts val="1200"/>
              </a:spcBef>
              <a:buNone/>
              <a:tabLst>
                <a:tab pos="627063" algn="l"/>
                <a:tab pos="914400" algn="l"/>
              </a:tabLst>
            </a:pPr>
            <a:endParaRPr lang="en-US" sz="2800" dirty="0" smtClean="0"/>
          </a:p>
          <a:p>
            <a:pPr>
              <a:spcBef>
                <a:spcPts val="1200"/>
              </a:spcBef>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spTree>
    <p:extLst>
      <p:ext uri="{BB962C8B-B14F-4D97-AF65-F5344CB8AC3E}">
        <p14:creationId xmlns:p14="http://schemas.microsoft.com/office/powerpoint/2010/main" val="21252597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Basic Principles of IRT</a:t>
            </a:r>
            <a:endParaRPr lang="en-US" sz="3200" b="1" dirty="0"/>
          </a:p>
        </p:txBody>
      </p:sp>
      <p:sp>
        <p:nvSpPr>
          <p:cNvPr id="3" name="Content Placeholder 2"/>
          <p:cNvSpPr>
            <a:spLocks noGrp="1"/>
          </p:cNvSpPr>
          <p:nvPr>
            <p:ph idx="1"/>
          </p:nvPr>
        </p:nvSpPr>
        <p:spPr>
          <a:xfrm>
            <a:off x="365502" y="1676400"/>
            <a:ext cx="8001000" cy="4525963"/>
          </a:xfrm>
        </p:spPr>
        <p:txBody>
          <a:bodyPr>
            <a:noAutofit/>
          </a:bodyPr>
          <a:lstStyle/>
          <a:p>
            <a:pPr>
              <a:spcBef>
                <a:spcPts val="1800"/>
              </a:spcBef>
              <a:buFont typeface="Wingdings" panose="05000000000000000000" pitchFamily="2" charset="2"/>
              <a:buChar char="§"/>
              <a:tabLst>
                <a:tab pos="511175" algn="l"/>
              </a:tabLst>
            </a:pPr>
            <a:r>
              <a:rPr lang="en-US" sz="2400" dirty="0" smtClean="0"/>
              <a:t>In IRT, we think of observed score as an (imperfect) indicator of a latent trait.</a:t>
            </a:r>
          </a:p>
          <a:p>
            <a:pPr>
              <a:spcBef>
                <a:spcPts val="1800"/>
              </a:spcBef>
              <a:buFont typeface="Wingdings" panose="05000000000000000000" pitchFamily="2" charset="2"/>
              <a:buChar char="§"/>
              <a:tabLst>
                <a:tab pos="511175" algn="l"/>
              </a:tabLst>
            </a:pPr>
            <a:r>
              <a:rPr lang="en-US" sz="2400" dirty="0" smtClean="0"/>
              <a:t>Item response models specify the relationship between performance on a test item and the latent trait or traits measured by the test.</a:t>
            </a:r>
          </a:p>
          <a:p>
            <a:pPr>
              <a:spcBef>
                <a:spcPts val="1800"/>
              </a:spcBef>
              <a:buFont typeface="Wingdings" panose="05000000000000000000" pitchFamily="2" charset="2"/>
              <a:buChar char="§"/>
              <a:tabLst>
                <a:tab pos="511175" algn="l"/>
              </a:tabLst>
            </a:pPr>
            <a:r>
              <a:rPr lang="en-US" sz="2400" dirty="0"/>
              <a:t>Specifically, item response models specify a mathematical relationship between the probability of a given response to an item and the set of underlying traits</a:t>
            </a:r>
            <a:r>
              <a:rPr lang="en-US" sz="2400" dirty="0" smtClean="0"/>
              <a:t>.</a:t>
            </a:r>
          </a:p>
          <a:p>
            <a:pPr marL="0" indent="0">
              <a:buNone/>
              <a:tabLst>
                <a:tab pos="511175" algn="l"/>
              </a:tabLst>
            </a:pPr>
            <a:endParaRPr lang="en-US" sz="2800" dirty="0" smtClean="0"/>
          </a:p>
          <a:p>
            <a:pPr marL="514350" indent="-514350">
              <a:buAutoNum type="arabicPeriod" startAt="4"/>
              <a:tabLst>
                <a:tab pos="511175" algn="l"/>
              </a:tabLst>
            </a:pPr>
            <a:endParaRPr lang="en-US" sz="2800" dirty="0" smtClean="0"/>
          </a:p>
          <a:p>
            <a:pPr marL="0" indent="0">
              <a:buNone/>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85</a:t>
            </a:fld>
            <a:endParaRPr lang="en-US"/>
          </a:p>
        </p:txBody>
      </p:sp>
    </p:spTree>
    <p:extLst>
      <p:ext uri="{BB962C8B-B14F-4D97-AF65-F5344CB8AC3E}">
        <p14:creationId xmlns:p14="http://schemas.microsoft.com/office/powerpoint/2010/main" val="313289683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Basic Principles of IRT</a:t>
            </a:r>
            <a:endParaRPr lang="en-US" sz="3200" b="1" dirty="0"/>
          </a:p>
        </p:txBody>
      </p:sp>
      <p:sp>
        <p:nvSpPr>
          <p:cNvPr id="3" name="Content Placeholder 2"/>
          <p:cNvSpPr>
            <a:spLocks noGrp="1"/>
          </p:cNvSpPr>
          <p:nvPr>
            <p:ph idx="1"/>
          </p:nvPr>
        </p:nvSpPr>
        <p:spPr>
          <a:xfrm>
            <a:off x="365502" y="1676400"/>
            <a:ext cx="8001000" cy="4525963"/>
          </a:xfrm>
        </p:spPr>
        <p:txBody>
          <a:bodyPr>
            <a:noAutofit/>
          </a:bodyPr>
          <a:lstStyle/>
          <a:p>
            <a:pPr>
              <a:spcBef>
                <a:spcPts val="1800"/>
              </a:spcBef>
              <a:buFont typeface="Wingdings" panose="05000000000000000000" pitchFamily="2" charset="2"/>
              <a:buChar char="§"/>
              <a:tabLst>
                <a:tab pos="511175" algn="l"/>
              </a:tabLst>
            </a:pPr>
            <a:r>
              <a:rPr lang="en-US" sz="2400" dirty="0" smtClean="0"/>
              <a:t>The probability of the response is determined by characteristics of the item as well as the individual’s trait value(s).</a:t>
            </a:r>
          </a:p>
          <a:p>
            <a:pPr>
              <a:spcBef>
                <a:spcPts val="1800"/>
              </a:spcBef>
              <a:buFont typeface="Wingdings" panose="05000000000000000000" pitchFamily="2" charset="2"/>
              <a:buChar char="§"/>
              <a:tabLst>
                <a:tab pos="511175" algn="l"/>
              </a:tabLst>
            </a:pPr>
            <a:r>
              <a:rPr lang="en-US" sz="2400" dirty="0" smtClean="0"/>
              <a:t>The most widely used models assume that the test is unidimensional, i.e., </a:t>
            </a:r>
            <a:r>
              <a:rPr lang="en-US" sz="2400" dirty="0"/>
              <a:t>m</a:t>
            </a:r>
            <a:r>
              <a:rPr lang="en-US" sz="2400" dirty="0" smtClean="0"/>
              <a:t>easures a single trait or construct.</a:t>
            </a:r>
          </a:p>
          <a:p>
            <a:pPr marL="0" indent="0">
              <a:buNone/>
              <a:tabLst>
                <a:tab pos="511175" algn="l"/>
              </a:tabLst>
            </a:pPr>
            <a:endParaRPr lang="en-US" sz="2800" dirty="0" smtClean="0"/>
          </a:p>
          <a:p>
            <a:pPr marL="0" indent="0">
              <a:buNone/>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86</a:t>
            </a:fld>
            <a:endParaRPr lang="en-US"/>
          </a:p>
        </p:txBody>
      </p:sp>
    </p:spTree>
    <p:extLst>
      <p:ext uri="{BB962C8B-B14F-4D97-AF65-F5344CB8AC3E}">
        <p14:creationId xmlns:p14="http://schemas.microsoft.com/office/powerpoint/2010/main" val="209783111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sz="3200" b="1" dirty="0" smtClean="0"/>
              <a:t>Item Response Functions for Dichotomous Items </a:t>
            </a:r>
            <a:br>
              <a:rPr lang="en-US" sz="3200" b="1" dirty="0" smtClean="0"/>
            </a:br>
            <a:r>
              <a:rPr lang="en-US" sz="3200" b="1" dirty="0" smtClean="0"/>
              <a:t>(Unidimensional Model)</a:t>
            </a:r>
            <a:endParaRPr lang="en-US" sz="3200" b="1" dirty="0"/>
          </a:p>
        </p:txBody>
      </p:sp>
      <p:sp>
        <p:nvSpPr>
          <p:cNvPr id="3" name="Content Placeholder 2"/>
          <p:cNvSpPr>
            <a:spLocks noGrp="1"/>
          </p:cNvSpPr>
          <p:nvPr>
            <p:ph idx="1"/>
          </p:nvPr>
        </p:nvSpPr>
        <p:spPr>
          <a:xfrm>
            <a:off x="457200" y="1600200"/>
            <a:ext cx="8001000" cy="4525963"/>
          </a:xfrm>
        </p:spPr>
        <p:txBody>
          <a:bodyPr>
            <a:noAutofit/>
          </a:bodyPr>
          <a:lstStyle/>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87</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778004175"/>
              </p:ext>
            </p:extLst>
          </p:nvPr>
        </p:nvGraphicFramePr>
        <p:xfrm>
          <a:off x="838200" y="1752600"/>
          <a:ext cx="71628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351684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Advantages of IRT</a:t>
            </a:r>
            <a:endParaRPr lang="en-US" sz="3200" b="1" dirty="0"/>
          </a:p>
        </p:txBody>
      </p:sp>
      <p:sp>
        <p:nvSpPr>
          <p:cNvPr id="3" name="Content Placeholder 2"/>
          <p:cNvSpPr>
            <a:spLocks noGrp="1"/>
          </p:cNvSpPr>
          <p:nvPr>
            <p:ph idx="1"/>
          </p:nvPr>
        </p:nvSpPr>
        <p:spPr>
          <a:xfrm>
            <a:off x="365502" y="1676400"/>
            <a:ext cx="8001000" cy="4525963"/>
          </a:xfrm>
        </p:spPr>
        <p:txBody>
          <a:bodyPr>
            <a:noAutofit/>
          </a:bodyPr>
          <a:lstStyle/>
          <a:p>
            <a:pPr marL="342900" indent="-342900">
              <a:buFont typeface="Wingdings" panose="05000000000000000000" pitchFamily="2" charset="2"/>
              <a:buChar char="§"/>
              <a:tabLst>
                <a:tab pos="511175" algn="l"/>
              </a:tabLst>
            </a:pPr>
            <a:r>
              <a:rPr lang="en-US" sz="2400" dirty="0" smtClean="0"/>
              <a:t>When an IRT model holds,</a:t>
            </a:r>
          </a:p>
          <a:p>
            <a:pPr marL="688975" indent="-347663">
              <a:spcBef>
                <a:spcPts val="1200"/>
              </a:spcBef>
              <a:buAutoNum type="arabicPeriod"/>
              <a:tabLst>
                <a:tab pos="688975" algn="l"/>
              </a:tabLst>
            </a:pPr>
            <a:r>
              <a:rPr lang="en-US" sz="2400" dirty="0" smtClean="0"/>
              <a:t>Person parameters (trait values) are invariant, i.e., they do not depend on the set of items administered;</a:t>
            </a:r>
          </a:p>
          <a:p>
            <a:pPr marL="688975" indent="-347663">
              <a:spcBef>
                <a:spcPts val="1800"/>
              </a:spcBef>
              <a:buAutoNum type="arabicPeriod" startAt="2"/>
              <a:tabLst>
                <a:tab pos="688975" algn="l"/>
              </a:tabLst>
            </a:pPr>
            <a:r>
              <a:rPr lang="en-US" sz="2400" dirty="0" smtClean="0"/>
              <a:t>Item parameters are invariant, i.e., they do not depend on the characteristics of the population.</a:t>
            </a:r>
          </a:p>
          <a:p>
            <a:pPr marL="342900" indent="-342900">
              <a:spcBef>
                <a:spcPts val="1800"/>
              </a:spcBef>
              <a:buFont typeface="Wingdings" panose="05000000000000000000" pitchFamily="2" charset="2"/>
              <a:buChar char="§"/>
              <a:tabLst>
                <a:tab pos="688975" algn="l"/>
              </a:tabLst>
            </a:pPr>
            <a:r>
              <a:rPr lang="en-US" sz="2400" dirty="0" smtClean="0"/>
              <a:t>These properties allow us to compare the trait estimates of individuals who have taken different forms of a test.</a:t>
            </a:r>
          </a:p>
          <a:p>
            <a:pPr marL="0" indent="0">
              <a:spcBef>
                <a:spcPts val="1800"/>
              </a:spcBef>
              <a:buNone/>
              <a:tabLst>
                <a:tab pos="511175" algn="l"/>
              </a:tabLst>
            </a:pPr>
            <a:endParaRPr lang="en-US" sz="2400" dirty="0" smtClean="0"/>
          </a:p>
          <a:p>
            <a:pPr marL="0" indent="0">
              <a:buNone/>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88</a:t>
            </a:fld>
            <a:endParaRPr lang="en-US"/>
          </a:p>
        </p:txBody>
      </p:sp>
    </p:spTree>
    <p:extLst>
      <p:ext uri="{BB962C8B-B14F-4D97-AF65-F5344CB8AC3E}">
        <p14:creationId xmlns:p14="http://schemas.microsoft.com/office/powerpoint/2010/main" val="42856719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IRT models</a:t>
            </a:r>
            <a:endParaRPr lang="en-US" sz="3200" b="1" dirty="0"/>
          </a:p>
        </p:txBody>
      </p:sp>
      <p:sp>
        <p:nvSpPr>
          <p:cNvPr id="3" name="Content Placeholder 2"/>
          <p:cNvSpPr>
            <a:spLocks noGrp="1"/>
          </p:cNvSpPr>
          <p:nvPr>
            <p:ph idx="1"/>
          </p:nvPr>
        </p:nvSpPr>
        <p:spPr>
          <a:xfrm>
            <a:off x="357753" y="1676400"/>
            <a:ext cx="8001000" cy="4525963"/>
          </a:xfrm>
        </p:spPr>
        <p:txBody>
          <a:bodyPr>
            <a:noAutofit/>
          </a:bodyPr>
          <a:lstStyle/>
          <a:p>
            <a:pPr marL="342900" indent="-342900">
              <a:buFont typeface="Wingdings" panose="05000000000000000000" pitchFamily="2" charset="2"/>
              <a:buChar char="§"/>
              <a:tabLst>
                <a:tab pos="511175" algn="l"/>
              </a:tabLst>
            </a:pPr>
            <a:r>
              <a:rPr lang="en-US" sz="2400" dirty="0" smtClean="0"/>
              <a:t>There are three widely used models for dichotomous responses and three widely used models for polytomous responses.</a:t>
            </a:r>
          </a:p>
          <a:p>
            <a:pPr marL="342900" indent="-342900">
              <a:spcBef>
                <a:spcPts val="1800"/>
              </a:spcBef>
              <a:buFont typeface="Wingdings" panose="05000000000000000000" pitchFamily="2" charset="2"/>
              <a:buChar char="§"/>
              <a:tabLst>
                <a:tab pos="511175" algn="l"/>
              </a:tabLst>
            </a:pPr>
            <a:r>
              <a:rPr lang="en-US" sz="2400" dirty="0" smtClean="0"/>
              <a:t>The majority of test items used on standardized assessments are dichotomously scored multiple choice items.</a:t>
            </a:r>
          </a:p>
          <a:p>
            <a:pPr marL="342900" indent="-342900">
              <a:spcBef>
                <a:spcPts val="1800"/>
              </a:spcBef>
              <a:buFont typeface="Wingdings" panose="05000000000000000000" pitchFamily="2" charset="2"/>
              <a:buChar char="§"/>
              <a:tabLst>
                <a:tab pos="511175" algn="l"/>
              </a:tabLst>
            </a:pPr>
            <a:r>
              <a:rPr lang="en-US" sz="2400" dirty="0" smtClean="0"/>
              <a:t>The models for dichotomous responses differ in the number of item characteristics that are assumed to influence test-taker performance in addition to test-taker ability or proficiency.</a:t>
            </a:r>
          </a:p>
          <a:p>
            <a:pPr marL="0" indent="0">
              <a:spcBef>
                <a:spcPts val="1800"/>
              </a:spcBef>
              <a:buNone/>
              <a:tabLst>
                <a:tab pos="511175" algn="l"/>
              </a:tabLst>
            </a:pPr>
            <a:endParaRPr lang="en-US" sz="2400" dirty="0" smtClean="0"/>
          </a:p>
          <a:p>
            <a:pPr marL="0" indent="0">
              <a:buNone/>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89</a:t>
            </a:fld>
            <a:endParaRPr lang="en-US"/>
          </a:p>
        </p:txBody>
      </p:sp>
    </p:spTree>
    <p:extLst>
      <p:ext uri="{BB962C8B-B14F-4D97-AF65-F5344CB8AC3E}">
        <p14:creationId xmlns:p14="http://schemas.microsoft.com/office/powerpoint/2010/main" val="1851523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407893" cy="4407408"/>
          </a:xfrm>
        </p:spPr>
        <p:txBody>
          <a:bodyPr>
            <a:normAutofit/>
          </a:bodyPr>
          <a:lstStyle/>
          <a:p>
            <a:pPr marL="231775" indent="-231775">
              <a:spcBef>
                <a:spcPts val="1800"/>
              </a:spcBef>
              <a:buFont typeface="Arial" panose="020B0604020202020204" pitchFamily="34" charset="0"/>
              <a:buChar char="•"/>
            </a:pPr>
            <a:r>
              <a:rPr lang="en-US" sz="2400" dirty="0" smtClean="0"/>
              <a:t>In each case, the validity of the scores would be threatened by using the same test.</a:t>
            </a:r>
          </a:p>
          <a:p>
            <a:pPr marL="231775" indent="-231775">
              <a:spcBef>
                <a:spcPts val="1800"/>
              </a:spcBef>
              <a:buFont typeface="Arial" panose="020B0604020202020204" pitchFamily="34" charset="0"/>
              <a:buChar char="•"/>
            </a:pPr>
            <a:r>
              <a:rPr lang="en-US" sz="2400" dirty="0" smtClean="0"/>
              <a:t>Using the same test across administrations at different times would result in exposure of the test items and would mean that students who were tested later had an advantage.</a:t>
            </a:r>
          </a:p>
          <a:p>
            <a:pPr marL="231775" indent="-231775">
              <a:spcBef>
                <a:spcPts val="1800"/>
              </a:spcBef>
              <a:buFont typeface="Arial" panose="020B0604020202020204" pitchFamily="34" charset="0"/>
              <a:buChar char="•"/>
            </a:pPr>
            <a:r>
              <a:rPr lang="en-US" sz="2400" dirty="0" smtClean="0"/>
              <a:t>Using the same test across time for the same students would confound practice or memory effects with true growth or change.</a:t>
            </a:r>
          </a:p>
          <a:p>
            <a:endParaRPr lang="en-US" sz="2800" dirty="0" smtClean="0"/>
          </a:p>
          <a:p>
            <a:endParaRPr lang="en-US" sz="2800" dirty="0" smtClean="0"/>
          </a:p>
        </p:txBody>
      </p:sp>
      <p:sp>
        <p:nvSpPr>
          <p:cNvPr id="2" name="Title 1"/>
          <p:cNvSpPr>
            <a:spLocks noGrp="1"/>
          </p:cNvSpPr>
          <p:nvPr>
            <p:ph type="title"/>
          </p:nvPr>
        </p:nvSpPr>
        <p:spPr/>
        <p:txBody>
          <a:bodyPr>
            <a:normAutofit/>
          </a:bodyPr>
          <a:lstStyle/>
          <a:p>
            <a:r>
              <a:rPr lang="en-US" sz="3200" b="1" dirty="0" smtClean="0"/>
              <a:t>The Context of Equating</a:t>
            </a:r>
            <a:endParaRPr lang="en-US" sz="3200" b="1" dirty="0"/>
          </a:p>
        </p:txBody>
      </p:sp>
    </p:spTree>
    <p:extLst>
      <p:ext uri="{BB962C8B-B14F-4D97-AF65-F5344CB8AC3E}">
        <p14:creationId xmlns:p14="http://schemas.microsoft.com/office/powerpoint/2010/main" val="354145344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IRT models</a:t>
            </a:r>
            <a:endParaRPr lang="en-US" sz="3200" b="1" dirty="0"/>
          </a:p>
        </p:txBody>
      </p:sp>
      <p:sp>
        <p:nvSpPr>
          <p:cNvPr id="3" name="Content Placeholder 2"/>
          <p:cNvSpPr>
            <a:spLocks noGrp="1"/>
          </p:cNvSpPr>
          <p:nvPr>
            <p:ph idx="1"/>
          </p:nvPr>
        </p:nvSpPr>
        <p:spPr>
          <a:xfrm>
            <a:off x="365502" y="1676400"/>
            <a:ext cx="8001000" cy="4525963"/>
          </a:xfrm>
        </p:spPr>
        <p:txBody>
          <a:bodyPr>
            <a:noAutofit/>
          </a:bodyPr>
          <a:lstStyle/>
          <a:p>
            <a:pPr marL="342900" indent="-342900">
              <a:buFont typeface="Wingdings" panose="05000000000000000000" pitchFamily="2" charset="2"/>
              <a:buChar char="§"/>
              <a:tabLst>
                <a:tab pos="511175" algn="l"/>
              </a:tabLst>
            </a:pPr>
            <a:r>
              <a:rPr lang="en-US" sz="2400" dirty="0" smtClean="0"/>
              <a:t>The two-parameter (2P) model assumes that responses are influenced by the difficulty and discrimination of the items.</a:t>
            </a:r>
          </a:p>
          <a:p>
            <a:pPr marL="342900" indent="-342900">
              <a:spcBef>
                <a:spcPts val="1800"/>
              </a:spcBef>
              <a:buFont typeface="Wingdings" panose="05000000000000000000" pitchFamily="2" charset="2"/>
              <a:buChar char="§"/>
              <a:tabLst>
                <a:tab pos="511175" algn="l"/>
              </a:tabLst>
            </a:pPr>
            <a:r>
              <a:rPr lang="en-US" sz="2400" dirty="0" smtClean="0"/>
              <a:t>The one-parameter (1P) model restricts the two-parameter model by assuming that item responses are influenced only by item difficulty, i.e., that all items are equally discriminating.</a:t>
            </a:r>
          </a:p>
          <a:p>
            <a:pPr marL="342900" indent="-342900">
              <a:spcBef>
                <a:spcPts val="1800"/>
              </a:spcBef>
              <a:buFont typeface="Wingdings" panose="05000000000000000000" pitchFamily="2" charset="2"/>
              <a:buChar char="§"/>
              <a:tabLst>
                <a:tab pos="511175" algn="l"/>
              </a:tabLst>
            </a:pPr>
            <a:r>
              <a:rPr lang="en-US" sz="2400" dirty="0" smtClean="0"/>
              <a:t>The three-parameter model (3P) extends the 2P model by including a parameter that allows for a non-zero probability of a correct response even at the lowest trait values (a “guessing” parameter).</a:t>
            </a:r>
          </a:p>
          <a:p>
            <a:pPr marL="0" indent="0">
              <a:spcBef>
                <a:spcPts val="1800"/>
              </a:spcBef>
              <a:buNone/>
              <a:tabLst>
                <a:tab pos="511175" algn="l"/>
              </a:tabLst>
            </a:pPr>
            <a:endParaRPr lang="en-US" sz="2400" dirty="0" smtClean="0"/>
          </a:p>
          <a:p>
            <a:pPr marL="0" indent="0">
              <a:buNone/>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90</a:t>
            </a:fld>
            <a:endParaRPr lang="en-US"/>
          </a:p>
        </p:txBody>
      </p:sp>
    </p:spTree>
    <p:extLst>
      <p:ext uri="{BB962C8B-B14F-4D97-AF65-F5344CB8AC3E}">
        <p14:creationId xmlns:p14="http://schemas.microsoft.com/office/powerpoint/2010/main" val="95823856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The 2P Logistic Model</a:t>
            </a:r>
            <a:endParaRPr lang="en-US" sz="3200" b="1" dirty="0"/>
          </a:p>
        </p:txBody>
      </p:sp>
      <p:sp>
        <p:nvSpPr>
          <p:cNvPr id="3" name="Content Placeholder 2"/>
          <p:cNvSpPr>
            <a:spLocks noGrp="1"/>
          </p:cNvSpPr>
          <p:nvPr>
            <p:ph idx="1"/>
          </p:nvPr>
        </p:nvSpPr>
        <p:spPr>
          <a:xfrm>
            <a:off x="457200" y="1600200"/>
            <a:ext cx="8001000" cy="4525963"/>
          </a:xfrm>
        </p:spPr>
        <p:txBody>
          <a:bodyPr>
            <a:noAutofit/>
          </a:bodyPr>
          <a:lstStyle/>
          <a:p>
            <a:pPr>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91</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70171785"/>
              </p:ext>
            </p:extLst>
          </p:nvPr>
        </p:nvGraphicFramePr>
        <p:xfrm>
          <a:off x="1981200" y="1905000"/>
          <a:ext cx="4968875" cy="873125"/>
        </p:xfrm>
        <a:graphic>
          <a:graphicData uri="http://schemas.openxmlformats.org/presentationml/2006/ole">
            <mc:AlternateContent xmlns:mc="http://schemas.openxmlformats.org/markup-compatibility/2006">
              <mc:Choice xmlns:v="urn:schemas-microsoft-com:vml" Requires="v">
                <p:oleObj spid="_x0000_s40078" name="Equation" r:id="rId3" imgW="2527200" imgH="444240" progId="Equation.DSMT4">
                  <p:embed/>
                </p:oleObj>
              </mc:Choice>
              <mc:Fallback>
                <p:oleObj name="Equation" r:id="rId3" imgW="2527200" imgH="444240" progId="Equation.DSMT4">
                  <p:embed/>
                  <p:pic>
                    <p:nvPicPr>
                      <p:cNvPr id="0" name=""/>
                      <p:cNvPicPr>
                        <a:picLocks noChangeAspect="1" noChangeArrowheads="1"/>
                      </p:cNvPicPr>
                      <p:nvPr/>
                    </p:nvPicPr>
                    <p:blipFill>
                      <a:blip r:embed="rId4"/>
                      <a:srcRect/>
                      <a:stretch>
                        <a:fillRect/>
                      </a:stretch>
                    </p:blipFill>
                    <p:spPr bwMode="auto">
                      <a:xfrm>
                        <a:off x="1981200" y="1905000"/>
                        <a:ext cx="4968875" cy="873125"/>
                      </a:xfrm>
                      <a:prstGeom prst="rect">
                        <a:avLst/>
                      </a:prstGeom>
                      <a:noFill/>
                      <a:ln>
                        <a:noFill/>
                      </a:ln>
                    </p:spPr>
                  </p:pic>
                </p:oleObj>
              </mc:Fallback>
            </mc:AlternateContent>
          </a:graphicData>
        </a:graphic>
      </p:graphicFrame>
      <p:sp>
        <p:nvSpPr>
          <p:cNvPr id="6" name="TextBox 5"/>
          <p:cNvSpPr txBox="1"/>
          <p:nvPr/>
        </p:nvSpPr>
        <p:spPr>
          <a:xfrm>
            <a:off x="838200" y="3200400"/>
            <a:ext cx="8001000" cy="2031325"/>
          </a:xfrm>
          <a:prstGeom prst="rect">
            <a:avLst/>
          </a:prstGeom>
          <a:noFill/>
        </p:spPr>
        <p:txBody>
          <a:bodyPr wrap="square" rtlCol="0">
            <a:spAutoFit/>
          </a:bodyPr>
          <a:lstStyle/>
          <a:p>
            <a:pPr>
              <a:spcBef>
                <a:spcPts val="1200"/>
              </a:spcBef>
            </a:pPr>
            <a:r>
              <a:rPr lang="en-US" sz="2400" i="1" dirty="0" err="1">
                <a:solidFill>
                  <a:schemeClr val="tx2"/>
                </a:solidFill>
              </a:rPr>
              <a:t>u</a:t>
            </a:r>
            <a:r>
              <a:rPr lang="en-US" sz="2400" i="1" baseline="-25000" dirty="0" err="1" smtClean="0">
                <a:solidFill>
                  <a:schemeClr val="tx2"/>
                </a:solidFill>
              </a:rPr>
              <a:t>ij</a:t>
            </a:r>
            <a:r>
              <a:rPr lang="en-US" sz="2400" dirty="0" smtClean="0">
                <a:solidFill>
                  <a:schemeClr val="tx2"/>
                </a:solidFill>
              </a:rPr>
              <a:t>   is the response of individual </a:t>
            </a:r>
            <a:r>
              <a:rPr lang="en-US" sz="2400" i="1" dirty="0" err="1" smtClean="0">
                <a:solidFill>
                  <a:schemeClr val="tx2"/>
                </a:solidFill>
              </a:rPr>
              <a:t>i</a:t>
            </a:r>
            <a:r>
              <a:rPr lang="en-US" sz="2400" dirty="0" smtClean="0">
                <a:solidFill>
                  <a:schemeClr val="tx2"/>
                </a:solidFill>
              </a:rPr>
              <a:t> to item </a:t>
            </a:r>
            <a:r>
              <a:rPr lang="en-US" sz="2400" i="1" dirty="0" smtClean="0">
                <a:solidFill>
                  <a:schemeClr val="tx2"/>
                </a:solidFill>
              </a:rPr>
              <a:t>j</a:t>
            </a:r>
          </a:p>
          <a:p>
            <a:pPr>
              <a:spcBef>
                <a:spcPts val="1200"/>
              </a:spcBef>
            </a:pPr>
            <a:r>
              <a:rPr lang="en-US" sz="2400" dirty="0" smtClean="0">
                <a:solidFill>
                  <a:schemeClr val="tx2"/>
                </a:solidFill>
              </a:rPr>
              <a:t>       is the latent trait value of individual </a:t>
            </a:r>
            <a:r>
              <a:rPr lang="en-US" sz="2400" i="1" dirty="0" err="1" smtClean="0">
                <a:solidFill>
                  <a:schemeClr val="tx2"/>
                </a:solidFill>
              </a:rPr>
              <a:t>i</a:t>
            </a:r>
            <a:r>
              <a:rPr lang="en-US" sz="2400" dirty="0" smtClean="0">
                <a:solidFill>
                  <a:schemeClr val="tx2"/>
                </a:solidFill>
              </a:rPr>
              <a:t> </a:t>
            </a:r>
          </a:p>
          <a:p>
            <a:pPr>
              <a:spcBef>
                <a:spcPts val="1200"/>
              </a:spcBef>
            </a:pPr>
            <a:r>
              <a:rPr lang="en-US" sz="2400" i="1" dirty="0" err="1" smtClean="0">
                <a:solidFill>
                  <a:schemeClr val="tx2"/>
                </a:solidFill>
              </a:rPr>
              <a:t>a</a:t>
            </a:r>
            <a:r>
              <a:rPr lang="en-US" sz="2400" i="1" baseline="-25000" dirty="0" err="1" smtClean="0">
                <a:solidFill>
                  <a:schemeClr val="tx2"/>
                </a:solidFill>
              </a:rPr>
              <a:t>j</a:t>
            </a:r>
            <a:r>
              <a:rPr lang="en-US" sz="2400" dirty="0" smtClean="0">
                <a:solidFill>
                  <a:schemeClr val="tx2"/>
                </a:solidFill>
              </a:rPr>
              <a:t>    is the discriminating power of item </a:t>
            </a:r>
            <a:r>
              <a:rPr lang="en-US" sz="2400" i="1" dirty="0" smtClean="0">
                <a:solidFill>
                  <a:schemeClr val="tx2"/>
                </a:solidFill>
              </a:rPr>
              <a:t>j</a:t>
            </a:r>
          </a:p>
          <a:p>
            <a:pPr>
              <a:spcBef>
                <a:spcPts val="1200"/>
              </a:spcBef>
            </a:pPr>
            <a:r>
              <a:rPr lang="en-US" sz="2400" i="1" dirty="0" err="1" smtClean="0">
                <a:solidFill>
                  <a:schemeClr val="tx2"/>
                </a:solidFill>
              </a:rPr>
              <a:t>b</a:t>
            </a:r>
            <a:r>
              <a:rPr lang="en-US" sz="2400" i="1" baseline="-25000" dirty="0" err="1" smtClean="0">
                <a:solidFill>
                  <a:schemeClr val="tx2"/>
                </a:solidFill>
              </a:rPr>
              <a:t>j</a:t>
            </a:r>
            <a:r>
              <a:rPr lang="en-US" sz="2400" dirty="0" smtClean="0">
                <a:solidFill>
                  <a:schemeClr val="tx2"/>
                </a:solidFill>
              </a:rPr>
              <a:t>    is the difficulty level of item </a:t>
            </a:r>
            <a:r>
              <a:rPr lang="en-US" sz="2400" i="1" dirty="0" smtClean="0">
                <a:solidFill>
                  <a:schemeClr val="tx2"/>
                </a:solidFill>
              </a:rPr>
              <a:t>j</a:t>
            </a:r>
            <a:r>
              <a:rPr lang="en-US" sz="2400" dirty="0" smtClean="0">
                <a:solidFill>
                  <a:schemeClr val="tx2"/>
                </a:solidFill>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4192204754"/>
              </p:ext>
            </p:extLst>
          </p:nvPr>
        </p:nvGraphicFramePr>
        <p:xfrm>
          <a:off x="875653" y="3779837"/>
          <a:ext cx="376238" cy="450850"/>
        </p:xfrm>
        <a:graphic>
          <a:graphicData uri="http://schemas.openxmlformats.org/presentationml/2006/ole">
            <mc:AlternateContent xmlns:mc="http://schemas.openxmlformats.org/markup-compatibility/2006">
              <mc:Choice xmlns:v="urn:schemas-microsoft-com:vml" Requires="v">
                <p:oleObj spid="_x0000_s40079" name="Equation" r:id="rId5" imgW="190440" imgH="228600" progId="Equation.DSMT4">
                  <p:embed/>
                </p:oleObj>
              </mc:Choice>
              <mc:Fallback>
                <p:oleObj name="Equation" r:id="rId5" imgW="190440" imgH="228600" progId="Equation.DSMT4">
                  <p:embed/>
                  <p:pic>
                    <p:nvPicPr>
                      <p:cNvPr id="0" name="Object 8"/>
                      <p:cNvPicPr>
                        <a:picLocks noChangeAspect="1" noChangeArrowheads="1"/>
                      </p:cNvPicPr>
                      <p:nvPr/>
                    </p:nvPicPr>
                    <p:blipFill>
                      <a:blip r:embed="rId6"/>
                      <a:srcRect/>
                      <a:stretch>
                        <a:fillRect/>
                      </a:stretch>
                    </p:blipFill>
                    <p:spPr bwMode="auto">
                      <a:xfrm>
                        <a:off x="875653" y="3779837"/>
                        <a:ext cx="3762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079740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2P Logistic Model</a:t>
            </a:r>
            <a:endParaRPr lang="en-US" sz="3200" dirty="0"/>
          </a:p>
        </p:txBody>
      </p:sp>
      <p:sp>
        <p:nvSpPr>
          <p:cNvPr id="3" name="Content Placeholder 2"/>
          <p:cNvSpPr>
            <a:spLocks noGrp="1"/>
          </p:cNvSpPr>
          <p:nvPr>
            <p:ph idx="1"/>
          </p:nvPr>
        </p:nvSpPr>
        <p:spPr>
          <a:xfrm>
            <a:off x="457200" y="1600200"/>
            <a:ext cx="8001000" cy="4724400"/>
          </a:xfrm>
        </p:spPr>
        <p:txBody>
          <a:bodyPr>
            <a:noAutofit/>
          </a:bodyPr>
          <a:lstStyle/>
          <a:p>
            <a:pPr>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92</a:t>
            </a:fld>
            <a:endParaRPr lang="en-US"/>
          </a:p>
        </p:txBody>
      </p:sp>
      <p:graphicFrame>
        <p:nvGraphicFramePr>
          <p:cNvPr id="7" name="Chart 6"/>
          <p:cNvGraphicFramePr>
            <a:graphicFrameLocks/>
          </p:cNvGraphicFramePr>
          <p:nvPr>
            <p:extLst>
              <p:ext uri="{D42A27DB-BD31-4B8C-83A1-F6EECF244321}">
                <p14:modId xmlns:p14="http://schemas.microsoft.com/office/powerpoint/2010/main" val="3444506967"/>
              </p:ext>
            </p:extLst>
          </p:nvPr>
        </p:nvGraphicFramePr>
        <p:xfrm>
          <a:off x="685800" y="1676400"/>
          <a:ext cx="75438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5715000" y="2618702"/>
            <a:ext cx="2971800" cy="646331"/>
          </a:xfrm>
          <a:prstGeom prst="rect">
            <a:avLst/>
          </a:prstGeom>
          <a:noFill/>
        </p:spPr>
        <p:txBody>
          <a:bodyPr wrap="square" rtlCol="0">
            <a:spAutoFit/>
          </a:bodyPr>
          <a:lstStyle/>
          <a:p>
            <a:r>
              <a:rPr lang="en-US" dirty="0" smtClean="0"/>
              <a:t>Discrimination </a:t>
            </a:r>
            <a:r>
              <a:rPr lang="en-US" i="1" dirty="0" smtClean="0"/>
              <a:t>a </a:t>
            </a:r>
            <a:r>
              <a:rPr lang="en-US" dirty="0" smtClean="0"/>
              <a:t>is proportional to slope at </a:t>
            </a:r>
            <a:r>
              <a:rPr lang="en-US" i="1" dirty="0" smtClean="0"/>
              <a:t>b</a:t>
            </a:r>
            <a:endParaRPr lang="en-US" i="1" dirty="0"/>
          </a:p>
        </p:txBody>
      </p:sp>
      <p:cxnSp>
        <p:nvCxnSpPr>
          <p:cNvPr id="10" name="Straight Arrow Connector 9"/>
          <p:cNvCxnSpPr/>
          <p:nvPr/>
        </p:nvCxnSpPr>
        <p:spPr>
          <a:xfrm flipH="1">
            <a:off x="5257800" y="2971800"/>
            <a:ext cx="457200" cy="381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56801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The </a:t>
            </a:r>
            <a:r>
              <a:rPr lang="en-US" b="1" dirty="0"/>
              <a:t>1</a:t>
            </a:r>
            <a:r>
              <a:rPr lang="en-US" sz="3200" b="1" dirty="0" smtClean="0"/>
              <a:t>P Logistic Model</a:t>
            </a:r>
            <a:endParaRPr lang="en-US" sz="3200" b="1" dirty="0"/>
          </a:p>
        </p:txBody>
      </p:sp>
      <p:sp>
        <p:nvSpPr>
          <p:cNvPr id="3" name="Content Placeholder 2"/>
          <p:cNvSpPr>
            <a:spLocks noGrp="1"/>
          </p:cNvSpPr>
          <p:nvPr>
            <p:ph idx="1"/>
          </p:nvPr>
        </p:nvSpPr>
        <p:spPr>
          <a:xfrm>
            <a:off x="457200" y="1600200"/>
            <a:ext cx="8001000" cy="4525963"/>
          </a:xfrm>
        </p:spPr>
        <p:txBody>
          <a:bodyPr>
            <a:noAutofit/>
          </a:bodyPr>
          <a:lstStyle/>
          <a:p>
            <a:pPr>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93</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091724705"/>
              </p:ext>
            </p:extLst>
          </p:nvPr>
        </p:nvGraphicFramePr>
        <p:xfrm>
          <a:off x="2155825" y="1905000"/>
          <a:ext cx="4619625" cy="873125"/>
        </p:xfrm>
        <a:graphic>
          <a:graphicData uri="http://schemas.openxmlformats.org/presentationml/2006/ole">
            <mc:AlternateContent xmlns:mc="http://schemas.openxmlformats.org/markup-compatibility/2006">
              <mc:Choice xmlns:v="urn:schemas-microsoft-com:vml" Requires="v">
                <p:oleObj spid="_x0000_s41085" name="Equation" r:id="rId3" imgW="2349360" imgH="444240" progId="Equation.DSMT4">
                  <p:embed/>
                </p:oleObj>
              </mc:Choice>
              <mc:Fallback>
                <p:oleObj name="Equation" r:id="rId3" imgW="2349360" imgH="444240" progId="Equation.DSMT4">
                  <p:embed/>
                  <p:pic>
                    <p:nvPicPr>
                      <p:cNvPr id="0" name=""/>
                      <p:cNvPicPr>
                        <a:picLocks noChangeAspect="1" noChangeArrowheads="1"/>
                      </p:cNvPicPr>
                      <p:nvPr/>
                    </p:nvPicPr>
                    <p:blipFill>
                      <a:blip r:embed="rId4"/>
                      <a:srcRect/>
                      <a:stretch>
                        <a:fillRect/>
                      </a:stretch>
                    </p:blipFill>
                    <p:spPr bwMode="auto">
                      <a:xfrm>
                        <a:off x="2155825" y="1905000"/>
                        <a:ext cx="4619625" cy="873125"/>
                      </a:xfrm>
                      <a:prstGeom prst="rect">
                        <a:avLst/>
                      </a:prstGeom>
                      <a:noFill/>
                      <a:ln>
                        <a:noFill/>
                      </a:ln>
                    </p:spPr>
                  </p:pic>
                </p:oleObj>
              </mc:Fallback>
            </mc:AlternateContent>
          </a:graphicData>
        </a:graphic>
      </p:graphicFrame>
      <p:sp>
        <p:nvSpPr>
          <p:cNvPr id="6" name="TextBox 5"/>
          <p:cNvSpPr txBox="1"/>
          <p:nvPr/>
        </p:nvSpPr>
        <p:spPr>
          <a:xfrm>
            <a:off x="838200" y="3200400"/>
            <a:ext cx="8001000" cy="1508105"/>
          </a:xfrm>
          <a:prstGeom prst="rect">
            <a:avLst/>
          </a:prstGeom>
          <a:noFill/>
        </p:spPr>
        <p:txBody>
          <a:bodyPr wrap="square" rtlCol="0">
            <a:spAutoFit/>
          </a:bodyPr>
          <a:lstStyle/>
          <a:p>
            <a:pPr>
              <a:spcBef>
                <a:spcPts val="1200"/>
              </a:spcBef>
            </a:pPr>
            <a:r>
              <a:rPr lang="en-US" sz="2400" i="1" dirty="0" err="1">
                <a:solidFill>
                  <a:schemeClr val="tx2"/>
                </a:solidFill>
              </a:rPr>
              <a:t>u</a:t>
            </a:r>
            <a:r>
              <a:rPr lang="en-US" sz="2400" i="1" baseline="-25000" dirty="0" err="1" smtClean="0">
                <a:solidFill>
                  <a:schemeClr val="tx2"/>
                </a:solidFill>
              </a:rPr>
              <a:t>ij</a:t>
            </a:r>
            <a:r>
              <a:rPr lang="en-US" sz="2400" dirty="0" smtClean="0">
                <a:solidFill>
                  <a:schemeClr val="tx2"/>
                </a:solidFill>
              </a:rPr>
              <a:t>   is the response of individual </a:t>
            </a:r>
            <a:r>
              <a:rPr lang="en-US" sz="2400" i="1" dirty="0" err="1" smtClean="0">
                <a:solidFill>
                  <a:schemeClr val="tx2"/>
                </a:solidFill>
              </a:rPr>
              <a:t>i</a:t>
            </a:r>
            <a:r>
              <a:rPr lang="en-US" sz="2400" dirty="0" smtClean="0">
                <a:solidFill>
                  <a:schemeClr val="tx2"/>
                </a:solidFill>
              </a:rPr>
              <a:t> to item </a:t>
            </a:r>
            <a:r>
              <a:rPr lang="en-US" sz="2400" i="1" dirty="0" smtClean="0">
                <a:solidFill>
                  <a:schemeClr val="tx2"/>
                </a:solidFill>
              </a:rPr>
              <a:t>j</a:t>
            </a:r>
          </a:p>
          <a:p>
            <a:pPr>
              <a:spcBef>
                <a:spcPts val="1200"/>
              </a:spcBef>
            </a:pPr>
            <a:r>
              <a:rPr lang="en-US" sz="2400" dirty="0" smtClean="0">
                <a:solidFill>
                  <a:schemeClr val="tx2"/>
                </a:solidFill>
              </a:rPr>
              <a:t>       is the latent trait value of individual </a:t>
            </a:r>
            <a:r>
              <a:rPr lang="en-US" sz="2400" i="1" dirty="0" err="1" smtClean="0">
                <a:solidFill>
                  <a:schemeClr val="tx2"/>
                </a:solidFill>
              </a:rPr>
              <a:t>i</a:t>
            </a:r>
            <a:r>
              <a:rPr lang="en-US" sz="2400" dirty="0" smtClean="0">
                <a:solidFill>
                  <a:schemeClr val="tx2"/>
                </a:solidFill>
              </a:rPr>
              <a:t> </a:t>
            </a:r>
          </a:p>
          <a:p>
            <a:pPr>
              <a:spcBef>
                <a:spcPts val="1200"/>
              </a:spcBef>
            </a:pPr>
            <a:r>
              <a:rPr lang="en-US" sz="2400" i="1" dirty="0" err="1" smtClean="0">
                <a:solidFill>
                  <a:schemeClr val="tx2"/>
                </a:solidFill>
              </a:rPr>
              <a:t>b</a:t>
            </a:r>
            <a:r>
              <a:rPr lang="en-US" sz="2400" i="1" baseline="-25000" dirty="0" err="1" smtClean="0">
                <a:solidFill>
                  <a:schemeClr val="tx2"/>
                </a:solidFill>
              </a:rPr>
              <a:t>j</a:t>
            </a:r>
            <a:r>
              <a:rPr lang="en-US" sz="2400" dirty="0" smtClean="0">
                <a:solidFill>
                  <a:schemeClr val="tx2"/>
                </a:solidFill>
              </a:rPr>
              <a:t>    is the difficulty level of item </a:t>
            </a:r>
            <a:r>
              <a:rPr lang="en-US" sz="2400" i="1" dirty="0" smtClean="0">
                <a:solidFill>
                  <a:schemeClr val="tx2"/>
                </a:solidFill>
              </a:rPr>
              <a:t>j</a:t>
            </a:r>
            <a:r>
              <a:rPr lang="en-US" sz="2400" dirty="0" smtClean="0">
                <a:solidFill>
                  <a:schemeClr val="tx2"/>
                </a:solidFill>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3870794247"/>
              </p:ext>
            </p:extLst>
          </p:nvPr>
        </p:nvGraphicFramePr>
        <p:xfrm>
          <a:off x="852406" y="3764339"/>
          <a:ext cx="376238" cy="450850"/>
        </p:xfrm>
        <a:graphic>
          <a:graphicData uri="http://schemas.openxmlformats.org/presentationml/2006/ole">
            <mc:AlternateContent xmlns:mc="http://schemas.openxmlformats.org/markup-compatibility/2006">
              <mc:Choice xmlns:v="urn:schemas-microsoft-com:vml" Requires="v">
                <p:oleObj spid="_x0000_s41086" name="Equation" r:id="rId5" imgW="190440" imgH="228600" progId="Equation.DSMT4">
                  <p:embed/>
                </p:oleObj>
              </mc:Choice>
              <mc:Fallback>
                <p:oleObj name="Equation" r:id="rId5" imgW="190440" imgH="228600" progId="Equation.DSMT4">
                  <p:embed/>
                  <p:pic>
                    <p:nvPicPr>
                      <p:cNvPr id="0" name=""/>
                      <p:cNvPicPr>
                        <a:picLocks noChangeAspect="1" noChangeArrowheads="1"/>
                      </p:cNvPicPr>
                      <p:nvPr/>
                    </p:nvPicPr>
                    <p:blipFill>
                      <a:blip r:embed="rId6"/>
                      <a:srcRect/>
                      <a:stretch>
                        <a:fillRect/>
                      </a:stretch>
                    </p:blipFill>
                    <p:spPr bwMode="auto">
                      <a:xfrm>
                        <a:off x="852406" y="3764339"/>
                        <a:ext cx="3762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607137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The </a:t>
            </a:r>
            <a:r>
              <a:rPr lang="en-US" b="1" dirty="0"/>
              <a:t>3</a:t>
            </a:r>
            <a:r>
              <a:rPr lang="en-US" sz="3200" b="1" dirty="0" smtClean="0"/>
              <a:t>P Logistic Model</a:t>
            </a:r>
            <a:endParaRPr lang="en-US" sz="3200" b="1" dirty="0"/>
          </a:p>
        </p:txBody>
      </p:sp>
      <p:sp>
        <p:nvSpPr>
          <p:cNvPr id="3" name="Content Placeholder 2"/>
          <p:cNvSpPr>
            <a:spLocks noGrp="1"/>
          </p:cNvSpPr>
          <p:nvPr>
            <p:ph idx="1"/>
          </p:nvPr>
        </p:nvSpPr>
        <p:spPr>
          <a:xfrm>
            <a:off x="457200" y="1600200"/>
            <a:ext cx="8001000" cy="4525963"/>
          </a:xfrm>
        </p:spPr>
        <p:txBody>
          <a:bodyPr>
            <a:noAutofit/>
          </a:bodyPr>
          <a:lstStyle/>
          <a:p>
            <a:pPr>
              <a:tabLst>
                <a:tab pos="511175" algn="l"/>
              </a:tabLst>
            </a:pPr>
            <a:endParaRPr lang="en-US" sz="2800" dirty="0" smtClean="0"/>
          </a:p>
          <a:p>
            <a:pPr marL="0" indent="0">
              <a:buNone/>
              <a:tabLst>
                <a:tab pos="688975" algn="l"/>
              </a:tabLst>
            </a:pPr>
            <a:endParaRPr lang="en-US" sz="2800" dirty="0" smtClean="0"/>
          </a:p>
          <a:p>
            <a:pPr marL="0" indent="0">
              <a:buNone/>
              <a:tabLst>
                <a:tab pos="688975" algn="l"/>
              </a:tabLst>
            </a:pPr>
            <a:endParaRPr lang="en-US" sz="2800" dirty="0" smtClean="0"/>
          </a:p>
          <a:p>
            <a:pPr marL="0" indent="0">
              <a:buNone/>
              <a:tabLst>
                <a:tab pos="688975" algn="l"/>
              </a:tabLst>
            </a:pPr>
            <a:r>
              <a:rPr lang="en-US" sz="2800" dirty="0"/>
              <a:t>	</a:t>
            </a:r>
            <a:r>
              <a:rPr lang="en-US" sz="2800" i="1" dirty="0"/>
              <a:t>	</a:t>
            </a:r>
            <a:endParaRPr lang="en-US" sz="2800" i="1" dirty="0" smtClean="0"/>
          </a:p>
        </p:txBody>
      </p:sp>
      <p:sp>
        <p:nvSpPr>
          <p:cNvPr id="4" name="Slide Number Placeholder 3"/>
          <p:cNvSpPr>
            <a:spLocks noGrp="1"/>
          </p:cNvSpPr>
          <p:nvPr>
            <p:ph type="sldNum" sz="quarter" idx="12"/>
          </p:nvPr>
        </p:nvSpPr>
        <p:spPr/>
        <p:txBody>
          <a:bodyPr/>
          <a:lstStyle/>
          <a:p>
            <a:fld id="{5B30DB00-4F8E-4B9F-9CEB-0AF00475C5A6}" type="slidenum">
              <a:rPr lang="en-US" smtClean="0"/>
              <a:t>94</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84953798"/>
              </p:ext>
            </p:extLst>
          </p:nvPr>
        </p:nvGraphicFramePr>
        <p:xfrm>
          <a:off x="2068513" y="1905000"/>
          <a:ext cx="4794250" cy="873125"/>
        </p:xfrm>
        <a:graphic>
          <a:graphicData uri="http://schemas.openxmlformats.org/presentationml/2006/ole">
            <mc:AlternateContent xmlns:mc="http://schemas.openxmlformats.org/markup-compatibility/2006">
              <mc:Choice xmlns:v="urn:schemas-microsoft-com:vml" Requires="v">
                <p:oleObj spid="_x0000_s43129" name="Equation" r:id="rId3" imgW="2438280" imgH="444240" progId="Equation.DSMT4">
                  <p:embed/>
                </p:oleObj>
              </mc:Choice>
              <mc:Fallback>
                <p:oleObj name="Equation" r:id="rId3" imgW="2438280" imgH="444240" progId="Equation.DSMT4">
                  <p:embed/>
                  <p:pic>
                    <p:nvPicPr>
                      <p:cNvPr id="0" name=""/>
                      <p:cNvPicPr>
                        <a:picLocks noChangeAspect="1" noChangeArrowheads="1"/>
                      </p:cNvPicPr>
                      <p:nvPr/>
                    </p:nvPicPr>
                    <p:blipFill>
                      <a:blip r:embed="rId4"/>
                      <a:srcRect/>
                      <a:stretch>
                        <a:fillRect/>
                      </a:stretch>
                    </p:blipFill>
                    <p:spPr bwMode="auto">
                      <a:xfrm>
                        <a:off x="2068513" y="1905000"/>
                        <a:ext cx="4794250" cy="873125"/>
                      </a:xfrm>
                      <a:prstGeom prst="rect">
                        <a:avLst/>
                      </a:prstGeom>
                      <a:noFill/>
                      <a:ln>
                        <a:noFill/>
                      </a:ln>
                    </p:spPr>
                  </p:pic>
                </p:oleObj>
              </mc:Fallback>
            </mc:AlternateContent>
          </a:graphicData>
        </a:graphic>
      </p:graphicFrame>
      <p:sp>
        <p:nvSpPr>
          <p:cNvPr id="6" name="TextBox 5"/>
          <p:cNvSpPr txBox="1"/>
          <p:nvPr/>
        </p:nvSpPr>
        <p:spPr>
          <a:xfrm>
            <a:off x="838200" y="3200400"/>
            <a:ext cx="8001000" cy="2554545"/>
          </a:xfrm>
          <a:prstGeom prst="rect">
            <a:avLst/>
          </a:prstGeom>
          <a:noFill/>
        </p:spPr>
        <p:txBody>
          <a:bodyPr wrap="square" rtlCol="0">
            <a:spAutoFit/>
          </a:bodyPr>
          <a:lstStyle/>
          <a:p>
            <a:pPr>
              <a:spcBef>
                <a:spcPts val="1200"/>
              </a:spcBef>
            </a:pPr>
            <a:r>
              <a:rPr lang="en-US" sz="2400" i="1" dirty="0" err="1">
                <a:solidFill>
                  <a:schemeClr val="tx2"/>
                </a:solidFill>
              </a:rPr>
              <a:t>u</a:t>
            </a:r>
            <a:r>
              <a:rPr lang="en-US" sz="2400" i="1" baseline="-25000" dirty="0" err="1" smtClean="0">
                <a:solidFill>
                  <a:schemeClr val="tx2"/>
                </a:solidFill>
              </a:rPr>
              <a:t>ij</a:t>
            </a:r>
            <a:r>
              <a:rPr lang="en-US" sz="2400" dirty="0" smtClean="0">
                <a:solidFill>
                  <a:schemeClr val="tx2"/>
                </a:solidFill>
              </a:rPr>
              <a:t>   is the response of individual </a:t>
            </a:r>
            <a:r>
              <a:rPr lang="en-US" sz="2400" i="1" dirty="0" err="1" smtClean="0">
                <a:solidFill>
                  <a:schemeClr val="tx2"/>
                </a:solidFill>
              </a:rPr>
              <a:t>i</a:t>
            </a:r>
            <a:r>
              <a:rPr lang="en-US" sz="2400" dirty="0" smtClean="0">
                <a:solidFill>
                  <a:schemeClr val="tx2"/>
                </a:solidFill>
              </a:rPr>
              <a:t> to item </a:t>
            </a:r>
            <a:r>
              <a:rPr lang="en-US" sz="2400" i="1" dirty="0" smtClean="0">
                <a:solidFill>
                  <a:schemeClr val="tx2"/>
                </a:solidFill>
              </a:rPr>
              <a:t>j</a:t>
            </a:r>
          </a:p>
          <a:p>
            <a:pPr>
              <a:spcBef>
                <a:spcPts val="1200"/>
              </a:spcBef>
            </a:pPr>
            <a:r>
              <a:rPr lang="en-US" sz="2400" dirty="0" smtClean="0">
                <a:solidFill>
                  <a:schemeClr val="tx2"/>
                </a:solidFill>
              </a:rPr>
              <a:t>       is the latent trait value of individual </a:t>
            </a:r>
            <a:r>
              <a:rPr lang="en-US" sz="2400" i="1" dirty="0" err="1" smtClean="0">
                <a:solidFill>
                  <a:schemeClr val="tx2"/>
                </a:solidFill>
              </a:rPr>
              <a:t>i</a:t>
            </a:r>
            <a:r>
              <a:rPr lang="en-US" sz="2400" dirty="0" smtClean="0">
                <a:solidFill>
                  <a:schemeClr val="tx2"/>
                </a:solidFill>
              </a:rPr>
              <a:t> </a:t>
            </a:r>
          </a:p>
          <a:p>
            <a:pPr>
              <a:spcBef>
                <a:spcPts val="1200"/>
              </a:spcBef>
            </a:pPr>
            <a:r>
              <a:rPr lang="en-US" sz="2400" i="1" dirty="0" err="1" smtClean="0">
                <a:solidFill>
                  <a:schemeClr val="tx2"/>
                </a:solidFill>
              </a:rPr>
              <a:t>a</a:t>
            </a:r>
            <a:r>
              <a:rPr lang="en-US" sz="2400" i="1" baseline="-25000" dirty="0" err="1" smtClean="0">
                <a:solidFill>
                  <a:schemeClr val="tx2"/>
                </a:solidFill>
              </a:rPr>
              <a:t>j</a:t>
            </a:r>
            <a:r>
              <a:rPr lang="en-US" sz="2400" dirty="0" smtClean="0">
                <a:solidFill>
                  <a:schemeClr val="tx2"/>
                </a:solidFill>
              </a:rPr>
              <a:t>    is the discriminating power of item </a:t>
            </a:r>
            <a:r>
              <a:rPr lang="en-US" sz="2400" i="1" dirty="0" smtClean="0">
                <a:solidFill>
                  <a:schemeClr val="tx2"/>
                </a:solidFill>
              </a:rPr>
              <a:t>j</a:t>
            </a:r>
          </a:p>
          <a:p>
            <a:pPr>
              <a:spcBef>
                <a:spcPts val="1200"/>
              </a:spcBef>
            </a:pPr>
            <a:r>
              <a:rPr lang="en-US" sz="2400" i="1" dirty="0" err="1" smtClean="0">
                <a:solidFill>
                  <a:schemeClr val="tx2"/>
                </a:solidFill>
              </a:rPr>
              <a:t>b</a:t>
            </a:r>
            <a:r>
              <a:rPr lang="en-US" sz="2400" i="1" baseline="-25000" dirty="0" err="1" smtClean="0">
                <a:solidFill>
                  <a:schemeClr val="tx2"/>
                </a:solidFill>
              </a:rPr>
              <a:t>j</a:t>
            </a:r>
            <a:r>
              <a:rPr lang="en-US" sz="2400" dirty="0" smtClean="0">
                <a:solidFill>
                  <a:schemeClr val="tx2"/>
                </a:solidFill>
              </a:rPr>
              <a:t>    is the difficulty level of item </a:t>
            </a:r>
            <a:r>
              <a:rPr lang="en-US" sz="2400" i="1" dirty="0" smtClean="0">
                <a:solidFill>
                  <a:schemeClr val="tx2"/>
                </a:solidFill>
              </a:rPr>
              <a:t>j</a:t>
            </a:r>
            <a:r>
              <a:rPr lang="en-US" sz="2400" dirty="0" smtClean="0">
                <a:solidFill>
                  <a:schemeClr val="tx2"/>
                </a:solidFill>
              </a:rPr>
              <a:t>  </a:t>
            </a:r>
          </a:p>
          <a:p>
            <a:pPr>
              <a:spcBef>
                <a:spcPts val="1200"/>
              </a:spcBef>
            </a:pPr>
            <a:r>
              <a:rPr lang="en-US" sz="2400" i="1" dirty="0" err="1" smtClean="0">
                <a:solidFill>
                  <a:schemeClr val="tx2"/>
                </a:solidFill>
              </a:rPr>
              <a:t>c</a:t>
            </a:r>
            <a:r>
              <a:rPr lang="en-US" sz="2400" i="1" baseline="-25000" dirty="0" err="1" smtClean="0">
                <a:solidFill>
                  <a:schemeClr val="tx2"/>
                </a:solidFill>
              </a:rPr>
              <a:t>j</a:t>
            </a:r>
            <a:r>
              <a:rPr lang="en-US" sz="2400" dirty="0" smtClean="0">
                <a:solidFill>
                  <a:schemeClr val="tx2"/>
                </a:solidFill>
              </a:rPr>
              <a:t>    </a:t>
            </a:r>
            <a:r>
              <a:rPr lang="en-US" sz="2400" dirty="0">
                <a:solidFill>
                  <a:schemeClr val="tx2"/>
                </a:solidFill>
              </a:rPr>
              <a:t>is </a:t>
            </a:r>
            <a:r>
              <a:rPr lang="en-US" sz="2400" dirty="0" smtClean="0">
                <a:solidFill>
                  <a:schemeClr val="tx2"/>
                </a:solidFill>
              </a:rPr>
              <a:t>the “guessing “ parameter (lower asymptote) of item </a:t>
            </a:r>
            <a:r>
              <a:rPr lang="en-US" sz="2400" i="1" dirty="0" smtClean="0">
                <a:solidFill>
                  <a:schemeClr val="tx2"/>
                </a:solidFill>
              </a:rPr>
              <a:t>j</a:t>
            </a:r>
            <a:r>
              <a:rPr lang="en-US" sz="2400" dirty="0" smtClean="0">
                <a:solidFill>
                  <a:schemeClr val="tx2"/>
                </a:solidFill>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3272167524"/>
              </p:ext>
            </p:extLst>
          </p:nvPr>
        </p:nvGraphicFramePr>
        <p:xfrm>
          <a:off x="860155" y="3772088"/>
          <a:ext cx="376238" cy="450850"/>
        </p:xfrm>
        <a:graphic>
          <a:graphicData uri="http://schemas.openxmlformats.org/presentationml/2006/ole">
            <mc:AlternateContent xmlns:mc="http://schemas.openxmlformats.org/markup-compatibility/2006">
              <mc:Choice xmlns:v="urn:schemas-microsoft-com:vml" Requires="v">
                <p:oleObj spid="_x0000_s43130" name="Equation" r:id="rId5" imgW="190440" imgH="228600" progId="Equation.DSMT4">
                  <p:embed/>
                </p:oleObj>
              </mc:Choice>
              <mc:Fallback>
                <p:oleObj name="Equation" r:id="rId5" imgW="190440" imgH="228600" progId="Equation.DSMT4">
                  <p:embed/>
                  <p:pic>
                    <p:nvPicPr>
                      <p:cNvPr id="0" name=""/>
                      <p:cNvPicPr>
                        <a:picLocks noChangeAspect="1" noChangeArrowheads="1"/>
                      </p:cNvPicPr>
                      <p:nvPr/>
                    </p:nvPicPr>
                    <p:blipFill>
                      <a:blip r:embed="rId6"/>
                      <a:srcRect/>
                      <a:stretch>
                        <a:fillRect/>
                      </a:stretch>
                    </p:blipFill>
                    <p:spPr bwMode="auto">
                      <a:xfrm>
                        <a:off x="860155" y="3772088"/>
                        <a:ext cx="3762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9808463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800"/>
              </a:spcBef>
              <a:buFont typeface="Wingdings" panose="05000000000000000000" pitchFamily="2" charset="2"/>
              <a:buChar char="§"/>
              <a:tabLst>
                <a:tab pos="627063" algn="l"/>
                <a:tab pos="914400" algn="l"/>
              </a:tabLst>
            </a:pPr>
            <a:r>
              <a:rPr lang="en-US" sz="2400" dirty="0" smtClean="0"/>
              <a:t>IRT requires relatively large samples for accurate estimation of the model parameters (at least 1000 for the 3P model).</a:t>
            </a:r>
          </a:p>
          <a:p>
            <a:pPr marL="231775" indent="-231775">
              <a:spcBef>
                <a:spcPts val="1800"/>
              </a:spcBef>
              <a:buFont typeface="Wingdings" panose="05000000000000000000" pitchFamily="2" charset="2"/>
              <a:buChar char="§"/>
              <a:tabLst>
                <a:tab pos="627063" algn="l"/>
                <a:tab pos="914400" algn="l"/>
              </a:tabLst>
            </a:pPr>
            <a:r>
              <a:rPr lang="en-US" sz="2400" dirty="0" smtClean="0"/>
              <a:t>Specialized computer programs are required.</a:t>
            </a:r>
          </a:p>
          <a:p>
            <a:pPr marL="231775" indent="-231775">
              <a:spcBef>
                <a:spcPts val="1800"/>
              </a:spcBef>
              <a:buFont typeface="Wingdings" panose="05000000000000000000" pitchFamily="2" charset="2"/>
              <a:buChar char="§"/>
              <a:tabLst>
                <a:tab pos="627063" algn="l"/>
                <a:tab pos="914400" algn="l"/>
              </a:tabLst>
            </a:pPr>
            <a:r>
              <a:rPr lang="en-US" sz="2400" dirty="0" smtClean="0"/>
              <a:t>The advantages of IRT hold only when the model adequately fits the data. It is essential that the fit of the model to the data be investigated before the results are used.</a:t>
            </a:r>
          </a:p>
          <a:p>
            <a:pPr marL="0" indent="0">
              <a:spcBef>
                <a:spcPts val="1800"/>
              </a:spcBef>
              <a:buNone/>
              <a:tabLst>
                <a:tab pos="627063" algn="l"/>
                <a:tab pos="914400" algn="l"/>
              </a:tabLst>
            </a:pPr>
            <a:endParaRPr lang="en-US" sz="24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Using </a:t>
            </a:r>
            <a:r>
              <a:rPr lang="en-US" sz="3200" b="1" dirty="0" err="1" smtClean="0"/>
              <a:t>Irt</a:t>
            </a:r>
            <a:r>
              <a:rPr lang="en-US" sz="3200" b="1" dirty="0" smtClean="0"/>
              <a:t> models</a:t>
            </a:r>
            <a:endParaRPr lang="en-US" sz="3200" b="1" dirty="0"/>
          </a:p>
        </p:txBody>
      </p:sp>
    </p:spTree>
    <p:extLst>
      <p:ext uri="{BB962C8B-B14F-4D97-AF65-F5344CB8AC3E}">
        <p14:creationId xmlns:p14="http://schemas.microsoft.com/office/powerpoint/2010/main" val="21714976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4525963"/>
          </a:xfrm>
        </p:spPr>
        <p:txBody>
          <a:bodyPr>
            <a:noAutofit/>
          </a:bodyPr>
          <a:lstStyle/>
          <a:p>
            <a:pPr marL="231775" indent="-231775">
              <a:spcBef>
                <a:spcPts val="1200"/>
              </a:spcBef>
              <a:buFont typeface="Wingdings" panose="05000000000000000000" pitchFamily="2" charset="2"/>
              <a:buChar char="§"/>
              <a:tabLst>
                <a:tab pos="627063" algn="l"/>
                <a:tab pos="914400" algn="l"/>
              </a:tabLst>
            </a:pPr>
            <a:r>
              <a:rPr lang="en-US" sz="2400" dirty="0" smtClean="0"/>
              <a:t>Under the 1P model, the scale for     is arbitrary as long as </a:t>
            </a:r>
            <a:r>
              <a:rPr lang="en-US" sz="2400" i="1" dirty="0" smtClean="0"/>
              <a:t>b </a:t>
            </a:r>
            <a:r>
              <a:rPr lang="en-US" sz="2400" dirty="0" smtClean="0"/>
              <a:t>is expressed on the same scale: </a:t>
            </a:r>
          </a:p>
          <a:p>
            <a:pPr>
              <a:spcBef>
                <a:spcPts val="1200"/>
              </a:spcBef>
              <a:tabLst>
                <a:tab pos="627063" algn="l"/>
                <a:tab pos="914400" algn="l"/>
              </a:tabLst>
            </a:pPr>
            <a:endParaRPr lang="en-US" sz="2400" dirty="0"/>
          </a:p>
          <a:p>
            <a:pPr>
              <a:spcBef>
                <a:spcPts val="1200"/>
              </a:spcBef>
              <a:tabLst>
                <a:tab pos="627063" algn="l"/>
                <a:tab pos="914400" algn="l"/>
              </a:tabLst>
            </a:pPr>
            <a:endParaRPr lang="en-US" sz="2400" dirty="0" smtClean="0"/>
          </a:p>
          <a:p>
            <a:pPr marL="0" indent="0">
              <a:spcBef>
                <a:spcPts val="1200"/>
              </a:spcBef>
              <a:buNone/>
              <a:tabLst>
                <a:tab pos="346075" algn="l"/>
                <a:tab pos="914400" algn="l"/>
              </a:tabLst>
            </a:pPr>
            <a:r>
              <a:rPr lang="en-US" sz="2400" dirty="0"/>
              <a:t>	</a:t>
            </a:r>
            <a:r>
              <a:rPr lang="en-US" sz="2400" dirty="0" smtClean="0"/>
              <a:t>where</a:t>
            </a:r>
          </a:p>
          <a:p>
            <a:pPr marL="0" indent="0">
              <a:spcBef>
                <a:spcPts val="1200"/>
              </a:spcBef>
              <a:buNone/>
              <a:tabLst>
                <a:tab pos="346075" algn="l"/>
                <a:tab pos="914400" algn="l"/>
              </a:tabLst>
            </a:pPr>
            <a:endParaRPr lang="en-US" sz="2400" dirty="0"/>
          </a:p>
          <a:p>
            <a:pPr marL="342900" indent="-342900">
              <a:spcBef>
                <a:spcPts val="2400"/>
              </a:spcBef>
              <a:buFont typeface="Wingdings" panose="05000000000000000000" pitchFamily="2" charset="2"/>
              <a:buChar char="§"/>
              <a:tabLst>
                <a:tab pos="346075" algn="l"/>
                <a:tab pos="914400" algn="l"/>
              </a:tabLst>
            </a:pPr>
            <a:r>
              <a:rPr lang="en-US" sz="2400" dirty="0" smtClean="0"/>
              <a:t>We can choose whatever metric we want for   , as long as we use the same metric for item difficulty </a:t>
            </a:r>
            <a:r>
              <a:rPr lang="en-US" sz="2400" i="1" dirty="0" smtClean="0"/>
              <a:t>b</a:t>
            </a:r>
            <a:r>
              <a:rPr lang="en-US" sz="2400" dirty="0"/>
              <a:t>.</a:t>
            </a:r>
            <a:endParaRPr lang="en-US" sz="2400" dirty="0" smtClean="0"/>
          </a:p>
          <a:p>
            <a:pPr marL="0" indent="0">
              <a:spcBef>
                <a:spcPts val="1200"/>
              </a:spcBef>
              <a:buNone/>
              <a:tabLst>
                <a:tab pos="627063" algn="l"/>
                <a:tab pos="914400" algn="l"/>
              </a:tabLst>
            </a:pPr>
            <a:endParaRPr lang="en-US" sz="24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3181389349"/>
              </p:ext>
            </p:extLst>
          </p:nvPr>
        </p:nvGraphicFramePr>
        <p:xfrm>
          <a:off x="2590800" y="2743200"/>
          <a:ext cx="3485285" cy="852921"/>
        </p:xfrm>
        <a:graphic>
          <a:graphicData uri="http://schemas.openxmlformats.org/presentationml/2006/ole">
            <mc:AlternateContent xmlns:mc="http://schemas.openxmlformats.org/markup-compatibility/2006">
              <mc:Choice xmlns:v="urn:schemas-microsoft-com:vml" Requires="v">
                <p:oleObj spid="_x0000_s48168" name="Equation" r:id="rId3" imgW="1765080" imgH="431640" progId="Equation.DSMT4">
                  <p:embed/>
                </p:oleObj>
              </mc:Choice>
              <mc:Fallback>
                <p:oleObj name="Equation" r:id="rId3" imgW="1765080" imgH="431640" progId="Equation.DSMT4">
                  <p:embed/>
                  <p:pic>
                    <p:nvPicPr>
                      <p:cNvPr id="0" name=""/>
                      <p:cNvPicPr>
                        <a:picLocks noChangeAspect="1" noChangeArrowheads="1"/>
                      </p:cNvPicPr>
                      <p:nvPr/>
                    </p:nvPicPr>
                    <p:blipFill>
                      <a:blip r:embed="rId4"/>
                      <a:srcRect/>
                      <a:stretch>
                        <a:fillRect/>
                      </a:stretch>
                    </p:blipFill>
                    <p:spPr bwMode="auto">
                      <a:xfrm>
                        <a:off x="2590800" y="2743200"/>
                        <a:ext cx="3485285" cy="85292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47226364"/>
              </p:ext>
            </p:extLst>
          </p:nvPr>
        </p:nvGraphicFramePr>
        <p:xfrm>
          <a:off x="5516106" y="1744851"/>
          <a:ext cx="250825" cy="350838"/>
        </p:xfrm>
        <a:graphic>
          <a:graphicData uri="http://schemas.openxmlformats.org/presentationml/2006/ole">
            <mc:AlternateContent xmlns:mc="http://schemas.openxmlformats.org/markup-compatibility/2006">
              <mc:Choice xmlns:v="urn:schemas-microsoft-com:vml" Requires="v">
                <p:oleObj spid="_x0000_s48169" name="Equation" r:id="rId5" imgW="126720" imgH="177480" progId="Equation.DSMT4">
                  <p:embed/>
                </p:oleObj>
              </mc:Choice>
              <mc:Fallback>
                <p:oleObj name="Equation" r:id="rId5" imgW="126720" imgH="177480" progId="Equation.DSMT4">
                  <p:embed/>
                  <p:pic>
                    <p:nvPicPr>
                      <p:cNvPr id="0" name="Object 3"/>
                      <p:cNvPicPr>
                        <a:picLocks noChangeAspect="1" noChangeArrowheads="1"/>
                      </p:cNvPicPr>
                      <p:nvPr/>
                    </p:nvPicPr>
                    <p:blipFill>
                      <a:blip r:embed="rId6"/>
                      <a:srcRect/>
                      <a:stretch>
                        <a:fillRect/>
                      </a:stretch>
                    </p:blipFill>
                    <p:spPr bwMode="auto">
                      <a:xfrm>
                        <a:off x="5516106" y="1744851"/>
                        <a:ext cx="25082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287331166"/>
              </p:ext>
            </p:extLst>
          </p:nvPr>
        </p:nvGraphicFramePr>
        <p:xfrm>
          <a:off x="2667000" y="3886200"/>
          <a:ext cx="1630795" cy="852921"/>
        </p:xfrm>
        <a:graphic>
          <a:graphicData uri="http://schemas.openxmlformats.org/presentationml/2006/ole">
            <mc:AlternateContent xmlns:mc="http://schemas.openxmlformats.org/markup-compatibility/2006">
              <mc:Choice xmlns:v="urn:schemas-microsoft-com:vml" Requires="v">
                <p:oleObj spid="_x0000_s48170" name="Equation" r:id="rId7" imgW="825480" imgH="431640" progId="Equation.DSMT4">
                  <p:embed/>
                </p:oleObj>
              </mc:Choice>
              <mc:Fallback>
                <p:oleObj name="Equation" r:id="rId7" imgW="825480" imgH="431640" progId="Equation.DSMT4">
                  <p:embed/>
                  <p:pic>
                    <p:nvPicPr>
                      <p:cNvPr id="0" name="Object 3"/>
                      <p:cNvPicPr>
                        <a:picLocks noChangeAspect="1" noChangeArrowheads="1"/>
                      </p:cNvPicPr>
                      <p:nvPr/>
                    </p:nvPicPr>
                    <p:blipFill>
                      <a:blip r:embed="rId8"/>
                      <a:srcRect/>
                      <a:stretch>
                        <a:fillRect/>
                      </a:stretch>
                    </p:blipFill>
                    <p:spPr bwMode="auto">
                      <a:xfrm>
                        <a:off x="2667000" y="3886200"/>
                        <a:ext cx="1630795" cy="852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253826579"/>
              </p:ext>
            </p:extLst>
          </p:nvPr>
        </p:nvGraphicFramePr>
        <p:xfrm>
          <a:off x="7155051" y="4853553"/>
          <a:ext cx="250825" cy="350837"/>
        </p:xfrm>
        <a:graphic>
          <a:graphicData uri="http://schemas.openxmlformats.org/presentationml/2006/ole">
            <mc:AlternateContent xmlns:mc="http://schemas.openxmlformats.org/markup-compatibility/2006">
              <mc:Choice xmlns:v="urn:schemas-microsoft-com:vml" Requires="v">
                <p:oleObj spid="_x0000_s48171" name="Equation" r:id="rId9" imgW="126720" imgH="177480" progId="Equation.DSMT4">
                  <p:embed/>
                </p:oleObj>
              </mc:Choice>
              <mc:Fallback>
                <p:oleObj name="Equation" r:id="rId9" imgW="126720" imgH="177480" progId="Equation.DSMT4">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55051" y="4853553"/>
                        <a:ext cx="2508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4251071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200"/>
              </a:spcBef>
              <a:buFont typeface="Wingdings" panose="05000000000000000000" pitchFamily="2" charset="2"/>
              <a:buChar char="§"/>
              <a:tabLst>
                <a:tab pos="231775" algn="l"/>
                <a:tab pos="914400" algn="l"/>
              </a:tabLst>
            </a:pPr>
            <a:r>
              <a:rPr lang="en-US" sz="2400" dirty="0" smtClean="0"/>
              <a:t>Under </a:t>
            </a:r>
            <a:r>
              <a:rPr lang="en-US" sz="2400" dirty="0"/>
              <a:t>the 2</a:t>
            </a:r>
            <a:r>
              <a:rPr lang="en-US" sz="2400" dirty="0" smtClean="0"/>
              <a:t>P and 3P models, </a:t>
            </a:r>
            <a:r>
              <a:rPr lang="en-US" sz="2400" dirty="0"/>
              <a:t>the </a:t>
            </a:r>
            <a:r>
              <a:rPr lang="en-US" sz="2400" dirty="0" smtClean="0"/>
              <a:t>term              is </a:t>
            </a:r>
            <a:r>
              <a:rPr lang="en-US" sz="2400" dirty="0"/>
              <a:t>invariant over </a:t>
            </a:r>
            <a:r>
              <a:rPr lang="en-US" sz="2400" dirty="0" smtClean="0"/>
              <a:t>linear transformations </a:t>
            </a:r>
            <a:r>
              <a:rPr lang="en-US" sz="2400" dirty="0"/>
              <a:t>of the    </a:t>
            </a:r>
            <a:r>
              <a:rPr lang="en-US" sz="2400" dirty="0" smtClean="0"/>
              <a:t>scale</a:t>
            </a:r>
            <a:r>
              <a:rPr lang="en-US" sz="2400" dirty="0"/>
              <a:t>, as long as </a:t>
            </a:r>
            <a:r>
              <a:rPr lang="en-US" sz="2400" i="1" dirty="0" smtClean="0"/>
              <a:t>a</a:t>
            </a:r>
            <a:r>
              <a:rPr lang="en-US" sz="2400" dirty="0" smtClean="0"/>
              <a:t> and </a:t>
            </a:r>
            <a:r>
              <a:rPr lang="en-US" sz="2400" i="1" dirty="0" smtClean="0"/>
              <a:t>b </a:t>
            </a:r>
            <a:r>
              <a:rPr lang="en-US" sz="2400" dirty="0" smtClean="0"/>
              <a:t>are transformed correspondingly:</a:t>
            </a:r>
          </a:p>
          <a:p>
            <a:pPr>
              <a:spcBef>
                <a:spcPts val="1200"/>
              </a:spcBef>
              <a:tabLst>
                <a:tab pos="231775" algn="l"/>
                <a:tab pos="346075" algn="l"/>
                <a:tab pos="914400" algn="l"/>
              </a:tabLst>
            </a:pPr>
            <a:endParaRPr lang="en-US" sz="2400" dirty="0"/>
          </a:p>
          <a:p>
            <a:pPr>
              <a:spcBef>
                <a:spcPts val="1200"/>
              </a:spcBef>
              <a:tabLst>
                <a:tab pos="231775" algn="l"/>
                <a:tab pos="346075" algn="l"/>
                <a:tab pos="914400" algn="l"/>
              </a:tabLst>
            </a:pPr>
            <a:endParaRPr lang="en-US" sz="2400" dirty="0" smtClean="0"/>
          </a:p>
          <a:p>
            <a:pPr marL="0" indent="0">
              <a:spcBef>
                <a:spcPts val="1200"/>
              </a:spcBef>
              <a:buNone/>
              <a:tabLst>
                <a:tab pos="231775" algn="l"/>
                <a:tab pos="346075" algn="l"/>
                <a:tab pos="914400" algn="l"/>
              </a:tabLst>
            </a:pPr>
            <a:r>
              <a:rPr lang="en-US" sz="2400" dirty="0"/>
              <a:t>	</a:t>
            </a:r>
            <a:r>
              <a:rPr lang="en-US" sz="2400" dirty="0" smtClean="0"/>
              <a:t>where </a:t>
            </a:r>
            <a:endParaRPr lang="en-US" sz="2400" dirty="0"/>
          </a:p>
          <a:p>
            <a:pPr marL="0" indent="0">
              <a:spcBef>
                <a:spcPts val="1200"/>
              </a:spcBef>
              <a:buNone/>
              <a:tabLst>
                <a:tab pos="231775" algn="l"/>
                <a:tab pos="346075" algn="l"/>
                <a:tab pos="914400" algn="l"/>
              </a:tabLst>
            </a:pPr>
            <a:endParaRPr lang="en-US" sz="24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graphicFrame>
        <p:nvGraphicFramePr>
          <p:cNvPr id="9" name="Object 8"/>
          <p:cNvGraphicFramePr>
            <a:graphicFrameLocks noChangeAspect="1"/>
          </p:cNvGraphicFramePr>
          <p:nvPr>
            <p:extLst>
              <p:ext uri="{D42A27DB-BD31-4B8C-83A1-F6EECF244321}">
                <p14:modId xmlns:p14="http://schemas.microsoft.com/office/powerpoint/2010/main" val="3452501319"/>
              </p:ext>
            </p:extLst>
          </p:nvPr>
        </p:nvGraphicFramePr>
        <p:xfrm>
          <a:off x="6934200" y="2102604"/>
          <a:ext cx="326159" cy="401205"/>
        </p:xfrm>
        <a:graphic>
          <a:graphicData uri="http://schemas.openxmlformats.org/presentationml/2006/ole">
            <mc:AlternateContent xmlns:mc="http://schemas.openxmlformats.org/markup-compatibility/2006">
              <mc:Choice xmlns:v="urn:schemas-microsoft-com:vml" Requires="v">
                <p:oleObj spid="_x0000_s49165" name="Equation" r:id="rId3" imgW="164880" imgH="203040" progId="Equation.DSMT4">
                  <p:embed/>
                </p:oleObj>
              </mc:Choice>
              <mc:Fallback>
                <p:oleObj name="Equation" r:id="rId3" imgW="164880" imgH="203040" progId="Equation.DSMT4">
                  <p:embed/>
                  <p:pic>
                    <p:nvPicPr>
                      <p:cNvPr id="0" name=""/>
                      <p:cNvPicPr>
                        <a:picLocks noChangeAspect="1" noChangeArrowheads="1"/>
                      </p:cNvPicPr>
                      <p:nvPr/>
                    </p:nvPicPr>
                    <p:blipFill>
                      <a:blip r:embed="rId4"/>
                      <a:srcRect/>
                      <a:stretch>
                        <a:fillRect/>
                      </a:stretch>
                    </p:blipFill>
                    <p:spPr bwMode="auto">
                      <a:xfrm>
                        <a:off x="6934200" y="2102604"/>
                        <a:ext cx="326159" cy="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73349634"/>
              </p:ext>
            </p:extLst>
          </p:nvPr>
        </p:nvGraphicFramePr>
        <p:xfrm>
          <a:off x="6209001" y="1727778"/>
          <a:ext cx="1104034" cy="401205"/>
        </p:xfrm>
        <a:graphic>
          <a:graphicData uri="http://schemas.openxmlformats.org/presentationml/2006/ole">
            <mc:AlternateContent xmlns:mc="http://schemas.openxmlformats.org/markup-compatibility/2006">
              <mc:Choice xmlns:v="urn:schemas-microsoft-com:vml" Requires="v">
                <p:oleObj spid="_x0000_s49166" name="Equation" r:id="rId5" imgW="558720" imgH="203040" progId="Equation.DSMT4">
                  <p:embed/>
                </p:oleObj>
              </mc:Choice>
              <mc:Fallback>
                <p:oleObj name="Equation" r:id="rId5" imgW="558720" imgH="203040" progId="Equation.DSMT4">
                  <p:embed/>
                  <p:pic>
                    <p:nvPicPr>
                      <p:cNvPr id="0" name=""/>
                      <p:cNvPicPr>
                        <a:picLocks noChangeAspect="1" noChangeArrowheads="1"/>
                      </p:cNvPicPr>
                      <p:nvPr/>
                    </p:nvPicPr>
                    <p:blipFill>
                      <a:blip r:embed="rId6"/>
                      <a:srcRect/>
                      <a:stretch>
                        <a:fillRect/>
                      </a:stretch>
                    </p:blipFill>
                    <p:spPr bwMode="auto">
                      <a:xfrm>
                        <a:off x="6209001" y="1727778"/>
                        <a:ext cx="1104034" cy="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546793941"/>
              </p:ext>
            </p:extLst>
          </p:nvPr>
        </p:nvGraphicFramePr>
        <p:xfrm>
          <a:off x="2057400" y="2819400"/>
          <a:ext cx="4990523" cy="1254125"/>
        </p:xfrm>
        <a:graphic>
          <a:graphicData uri="http://schemas.openxmlformats.org/presentationml/2006/ole">
            <mc:AlternateContent xmlns:mc="http://schemas.openxmlformats.org/markup-compatibility/2006">
              <mc:Choice xmlns:v="urn:schemas-microsoft-com:vml" Requires="v">
                <p:oleObj spid="_x0000_s49167" name="Equation" r:id="rId7" imgW="2527200" imgH="634680" progId="Equation.DSMT4">
                  <p:embed/>
                </p:oleObj>
              </mc:Choice>
              <mc:Fallback>
                <p:oleObj name="Equation" r:id="rId7" imgW="2527200" imgH="634680" progId="Equation.DSMT4">
                  <p:embed/>
                  <p:pic>
                    <p:nvPicPr>
                      <p:cNvPr id="0" name=""/>
                      <p:cNvPicPr>
                        <a:picLocks noChangeAspect="1" noChangeArrowheads="1"/>
                      </p:cNvPicPr>
                      <p:nvPr/>
                    </p:nvPicPr>
                    <p:blipFill>
                      <a:blip r:embed="rId8"/>
                      <a:srcRect/>
                      <a:stretch>
                        <a:fillRect/>
                      </a:stretch>
                    </p:blipFill>
                    <p:spPr bwMode="auto">
                      <a:xfrm>
                        <a:off x="2057400" y="2819400"/>
                        <a:ext cx="499052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32622415"/>
              </p:ext>
            </p:extLst>
          </p:nvPr>
        </p:nvGraphicFramePr>
        <p:xfrm>
          <a:off x="2057400" y="4267200"/>
          <a:ext cx="1679864" cy="1630795"/>
        </p:xfrm>
        <a:graphic>
          <a:graphicData uri="http://schemas.openxmlformats.org/presentationml/2006/ole">
            <mc:AlternateContent xmlns:mc="http://schemas.openxmlformats.org/markup-compatibility/2006">
              <mc:Choice xmlns:v="urn:schemas-microsoft-com:vml" Requires="v">
                <p:oleObj spid="_x0000_s49168" name="Equation" r:id="rId9" imgW="850680" imgH="825480" progId="Equation.DSMT4">
                  <p:embed/>
                </p:oleObj>
              </mc:Choice>
              <mc:Fallback>
                <p:oleObj name="Equation" r:id="rId9" imgW="850680" imgH="825480" progId="Equation.DSMT4">
                  <p:embed/>
                  <p:pic>
                    <p:nvPicPr>
                      <p:cNvPr id="0" name="Object 11"/>
                      <p:cNvPicPr>
                        <a:picLocks noChangeAspect="1" noChangeArrowheads="1"/>
                      </p:cNvPicPr>
                      <p:nvPr/>
                    </p:nvPicPr>
                    <p:blipFill>
                      <a:blip r:embed="rId10"/>
                      <a:srcRect/>
                      <a:stretch>
                        <a:fillRect/>
                      </a:stretch>
                    </p:blipFill>
                    <p:spPr bwMode="auto">
                      <a:xfrm>
                        <a:off x="2057400" y="4267200"/>
                        <a:ext cx="1679864" cy="163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615785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305800" cy="5029200"/>
          </a:xfrm>
        </p:spPr>
        <p:txBody>
          <a:bodyPr>
            <a:noAutofit/>
          </a:bodyPr>
          <a:lstStyle/>
          <a:p>
            <a:pPr marL="231775" indent="-231775">
              <a:spcBef>
                <a:spcPts val="1800"/>
              </a:spcBef>
              <a:buFont typeface="Wingdings" panose="05000000000000000000" pitchFamily="2" charset="2"/>
              <a:buChar char="§"/>
              <a:tabLst>
                <a:tab pos="627063" algn="l"/>
                <a:tab pos="914400" algn="l"/>
              </a:tabLst>
            </a:pPr>
            <a:r>
              <a:rPr lang="en-US" sz="2400" dirty="0" smtClean="0"/>
              <a:t>The scale for parameter estimates is set during calibration, either by setting the mean and SD of    to be 0 and 1, respectively, or setting the mean and 	SD of the difficulty values </a:t>
            </a:r>
            <a:r>
              <a:rPr lang="en-US" sz="2400" dirty="0"/>
              <a:t>to be 0 and </a:t>
            </a:r>
            <a:r>
              <a:rPr lang="en-US" sz="2400" dirty="0" smtClean="0"/>
              <a:t>1.</a:t>
            </a:r>
          </a:p>
          <a:p>
            <a:pPr marL="231775" indent="-231775">
              <a:spcBef>
                <a:spcPts val="1800"/>
              </a:spcBef>
              <a:buFont typeface="Wingdings" panose="05000000000000000000" pitchFamily="2" charset="2"/>
              <a:buChar char="§"/>
              <a:tabLst>
                <a:tab pos="346075" algn="l"/>
                <a:tab pos="914400" algn="l"/>
              </a:tabLst>
            </a:pPr>
            <a:r>
              <a:rPr lang="en-US" sz="2400" dirty="0" smtClean="0"/>
              <a:t>Most software packages fix the scale on   .</a:t>
            </a:r>
          </a:p>
          <a:p>
            <a:pPr marL="231775" indent="-231775">
              <a:spcBef>
                <a:spcPts val="1800"/>
              </a:spcBef>
              <a:buFont typeface="Wingdings" panose="05000000000000000000" pitchFamily="2" charset="2"/>
              <a:buChar char="§"/>
              <a:tabLst>
                <a:tab pos="346075" algn="l"/>
                <a:tab pos="914400" algn="l"/>
              </a:tabLst>
            </a:pPr>
            <a:r>
              <a:rPr lang="en-US" sz="2400" dirty="0" smtClean="0"/>
              <a:t>When different tests are calibrated in different groups, the scales will be set differently.</a:t>
            </a:r>
          </a:p>
          <a:p>
            <a:pPr marL="231775" indent="-231775">
              <a:spcBef>
                <a:spcPts val="1800"/>
              </a:spcBef>
              <a:buFont typeface="Wingdings" panose="05000000000000000000" pitchFamily="2" charset="2"/>
              <a:buChar char="§"/>
              <a:tabLst>
                <a:tab pos="346075" algn="l"/>
                <a:tab pos="914400" algn="l"/>
              </a:tabLst>
            </a:pPr>
            <a:r>
              <a:rPr lang="en-US" sz="2400" b="1" i="1" dirty="0" smtClean="0"/>
              <a:t>However, estimates for the same items or people will differ only by a linear transformation.</a:t>
            </a:r>
            <a:endParaRPr lang="en-US" sz="2800" dirty="0" smtClean="0"/>
          </a:p>
          <a:p>
            <a:pPr marL="0" indent="0">
              <a:spcBef>
                <a:spcPts val="1200"/>
              </a:spcBef>
              <a:buNone/>
              <a:tabLst>
                <a:tab pos="627063" algn="l"/>
                <a:tab pos="914400" algn="l"/>
              </a:tabLst>
            </a:pPr>
            <a:endParaRPr lang="en-US" sz="33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graphicFrame>
        <p:nvGraphicFramePr>
          <p:cNvPr id="9" name="Object 8"/>
          <p:cNvGraphicFramePr>
            <a:graphicFrameLocks noChangeAspect="1"/>
          </p:cNvGraphicFramePr>
          <p:nvPr>
            <p:extLst>
              <p:ext uri="{D42A27DB-BD31-4B8C-83A1-F6EECF244321}">
                <p14:modId xmlns:p14="http://schemas.microsoft.com/office/powerpoint/2010/main" val="1200558806"/>
              </p:ext>
            </p:extLst>
          </p:nvPr>
        </p:nvGraphicFramePr>
        <p:xfrm>
          <a:off x="7659256" y="2090861"/>
          <a:ext cx="326159" cy="401205"/>
        </p:xfrm>
        <a:graphic>
          <a:graphicData uri="http://schemas.openxmlformats.org/presentationml/2006/ole">
            <mc:AlternateContent xmlns:mc="http://schemas.openxmlformats.org/markup-compatibility/2006">
              <mc:Choice xmlns:v="urn:schemas-microsoft-com:vml" Requires="v">
                <p:oleObj spid="_x0000_s4617" name="Equation" r:id="rId3" imgW="164880" imgH="203040" progId="Equation.DSMT4">
                  <p:embed/>
                </p:oleObj>
              </mc:Choice>
              <mc:Fallback>
                <p:oleObj name="Equation" r:id="rId3" imgW="164880" imgH="203040" progId="Equation.DSMT4">
                  <p:embed/>
                  <p:pic>
                    <p:nvPicPr>
                      <p:cNvPr id="0" name=""/>
                      <p:cNvPicPr>
                        <a:picLocks noChangeAspect="1" noChangeArrowheads="1"/>
                      </p:cNvPicPr>
                      <p:nvPr/>
                    </p:nvPicPr>
                    <p:blipFill>
                      <a:blip r:embed="rId4"/>
                      <a:srcRect/>
                      <a:stretch>
                        <a:fillRect/>
                      </a:stretch>
                    </p:blipFill>
                    <p:spPr bwMode="auto">
                      <a:xfrm>
                        <a:off x="7659256" y="2090861"/>
                        <a:ext cx="326159" cy="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500939882"/>
              </p:ext>
            </p:extLst>
          </p:nvPr>
        </p:nvGraphicFramePr>
        <p:xfrm>
          <a:off x="6380952" y="3424999"/>
          <a:ext cx="326159" cy="401205"/>
        </p:xfrm>
        <a:graphic>
          <a:graphicData uri="http://schemas.openxmlformats.org/presentationml/2006/ole">
            <mc:AlternateContent xmlns:mc="http://schemas.openxmlformats.org/markup-compatibility/2006">
              <mc:Choice xmlns:v="urn:schemas-microsoft-com:vml" Requires="v">
                <p:oleObj spid="_x0000_s4618" name="Equation" r:id="rId5" imgW="164880" imgH="203040" progId="Equation.DSMT4">
                  <p:embed/>
                </p:oleObj>
              </mc:Choice>
              <mc:Fallback>
                <p:oleObj name="Equation" r:id="rId5" imgW="164880" imgH="203040" progId="Equation.DSMT4">
                  <p:embed/>
                  <p:pic>
                    <p:nvPicPr>
                      <p:cNvPr id="0" name="Object 8"/>
                      <p:cNvPicPr>
                        <a:picLocks noChangeAspect="1" noChangeArrowheads="1"/>
                      </p:cNvPicPr>
                      <p:nvPr/>
                    </p:nvPicPr>
                    <p:blipFill>
                      <a:blip r:embed="rId6"/>
                      <a:srcRect/>
                      <a:stretch>
                        <a:fillRect/>
                      </a:stretch>
                    </p:blipFill>
                    <p:spPr bwMode="auto">
                      <a:xfrm>
                        <a:off x="6380952" y="3424999"/>
                        <a:ext cx="326159" cy="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486188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502" y="1676400"/>
            <a:ext cx="8153400" cy="5029200"/>
          </a:xfrm>
        </p:spPr>
        <p:txBody>
          <a:bodyPr>
            <a:noAutofit/>
          </a:bodyPr>
          <a:lstStyle/>
          <a:p>
            <a:pPr marL="231775" indent="-231775">
              <a:spcBef>
                <a:spcPts val="1800"/>
              </a:spcBef>
              <a:buFont typeface="Wingdings" panose="05000000000000000000" pitchFamily="2" charset="2"/>
              <a:buChar char="§"/>
              <a:tabLst>
                <a:tab pos="346075" algn="l"/>
                <a:tab pos="914400" algn="l"/>
              </a:tabLst>
            </a:pPr>
            <a:r>
              <a:rPr lang="en-US" sz="2400" dirty="0"/>
              <a:t>We need to rescale the parameter estimates from the different tests and for the different groups so that they are on a common </a:t>
            </a:r>
            <a:r>
              <a:rPr lang="en-US" sz="2400" dirty="0" smtClean="0"/>
              <a:t>scale.</a:t>
            </a:r>
          </a:p>
          <a:p>
            <a:pPr marL="231775" indent="-231775">
              <a:spcBef>
                <a:spcPts val="1800"/>
              </a:spcBef>
              <a:buFont typeface="Wingdings" panose="05000000000000000000" pitchFamily="2" charset="2"/>
              <a:buChar char="§"/>
              <a:tabLst>
                <a:tab pos="346075" algn="l"/>
                <a:tab pos="914400" algn="l"/>
              </a:tabLst>
            </a:pPr>
            <a:r>
              <a:rPr lang="en-US" sz="2400" dirty="0" smtClean="0"/>
              <a:t>Item response data must be collected using one of the data collection designs.</a:t>
            </a:r>
          </a:p>
          <a:p>
            <a:pPr marL="231775" indent="-231775">
              <a:spcBef>
                <a:spcPts val="1800"/>
              </a:spcBef>
              <a:buFont typeface="Wingdings" panose="05000000000000000000" pitchFamily="2" charset="2"/>
              <a:buChar char="§"/>
              <a:tabLst>
                <a:tab pos="346075" algn="l"/>
                <a:tab pos="914400" algn="l"/>
              </a:tabLst>
            </a:pPr>
            <a:r>
              <a:rPr lang="en-US" sz="2400" dirty="0" smtClean="0"/>
              <a:t>For the single group design, we can simply calibrate all items together; the estimates will automatically be on the same scale.</a:t>
            </a:r>
          </a:p>
          <a:p>
            <a:pPr marL="231775" indent="-231775">
              <a:spcBef>
                <a:spcPts val="1800"/>
              </a:spcBef>
              <a:buFont typeface="Wingdings" panose="05000000000000000000" pitchFamily="2" charset="2"/>
              <a:buChar char="§"/>
              <a:tabLst>
                <a:tab pos="346075" algn="l"/>
                <a:tab pos="914400" algn="l"/>
              </a:tabLst>
            </a:pPr>
            <a:r>
              <a:rPr lang="en-US" sz="2400" dirty="0"/>
              <a:t>For the </a:t>
            </a:r>
            <a:r>
              <a:rPr lang="en-US" sz="2400" dirty="0" smtClean="0"/>
              <a:t>equivalent groups </a:t>
            </a:r>
            <a:r>
              <a:rPr lang="en-US" sz="2400" dirty="0"/>
              <a:t>design, </a:t>
            </a:r>
            <a:r>
              <a:rPr lang="en-US" sz="2400" dirty="0" smtClean="0"/>
              <a:t>we </a:t>
            </a:r>
            <a:r>
              <a:rPr lang="en-US" sz="2400" dirty="0"/>
              <a:t>assume that the groups have the same mean and SD and fix the scale </a:t>
            </a:r>
            <a:r>
              <a:rPr lang="en-US" sz="2400" dirty="0" smtClean="0"/>
              <a:t>on     in </a:t>
            </a:r>
            <a:r>
              <a:rPr lang="en-US" sz="2400" dirty="0"/>
              <a:t>each group/test.</a:t>
            </a:r>
            <a:endParaRPr lang="en-US" sz="3300" dirty="0" smtClean="0"/>
          </a:p>
        </p:txBody>
      </p:sp>
      <p:sp>
        <p:nvSpPr>
          <p:cNvPr id="2" name="Title 1"/>
          <p:cNvSpPr>
            <a:spLocks noGrp="1"/>
          </p:cNvSpPr>
          <p:nvPr>
            <p:ph type="title"/>
          </p:nvPr>
        </p:nvSpPr>
        <p:spPr/>
        <p:txBody>
          <a:bodyPr>
            <a:normAutofit/>
          </a:bodyPr>
          <a:lstStyle/>
          <a:p>
            <a:r>
              <a:rPr lang="en-US" sz="3200" b="1" dirty="0" smtClean="0"/>
              <a:t>IRT Procedures for Score Linking</a:t>
            </a:r>
            <a:endParaRPr lang="en-US" sz="32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3856354559"/>
              </p:ext>
            </p:extLst>
          </p:nvPr>
        </p:nvGraphicFramePr>
        <p:xfrm>
          <a:off x="1090047" y="6088251"/>
          <a:ext cx="325438" cy="400050"/>
        </p:xfrm>
        <a:graphic>
          <a:graphicData uri="http://schemas.openxmlformats.org/presentationml/2006/ole">
            <mc:AlternateContent xmlns:mc="http://schemas.openxmlformats.org/markup-compatibility/2006">
              <mc:Choice xmlns:v="urn:schemas-microsoft-com:vml" Requires="v">
                <p:oleObj spid="_x0000_s45103" name="Equation" r:id="rId3" imgW="164880" imgH="203040" progId="Equation.DSMT4">
                  <p:embed/>
                </p:oleObj>
              </mc:Choice>
              <mc:Fallback>
                <p:oleObj name="Equation" r:id="rId3" imgW="164880" imgH="20304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0047" y="6088251"/>
                        <a:ext cx="3254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532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Grid</Template>
  <TotalTime>16612</TotalTime>
  <Words>6089</Words>
  <Application>Microsoft Macintosh PowerPoint</Application>
  <PresentationFormat>On-screen Show (4:3)</PresentationFormat>
  <Paragraphs>1566</Paragraphs>
  <Slides>113</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3" baseType="lpstr">
      <vt:lpstr>Book Antiqua</vt:lpstr>
      <vt:lpstr>Calibri</vt:lpstr>
      <vt:lpstr>Consolas</vt:lpstr>
      <vt:lpstr>Symbol</vt:lpstr>
      <vt:lpstr>Times New Roman</vt:lpstr>
      <vt:lpstr>Wingdings</vt:lpstr>
      <vt:lpstr>Wingdings 2</vt:lpstr>
      <vt:lpstr>Arial</vt:lpstr>
      <vt:lpstr>Grid</vt:lpstr>
      <vt:lpstr>Equation</vt:lpstr>
      <vt:lpstr>Linking and Equating of test scores</vt:lpstr>
      <vt:lpstr>AN EXAMPLE</vt:lpstr>
      <vt:lpstr>An example of Equivalence of Measurements</vt:lpstr>
      <vt:lpstr>An example of Equivalence of Measurements</vt:lpstr>
      <vt:lpstr>An example of Equivalence of Measurements</vt:lpstr>
      <vt:lpstr>An example of Equivalence of Measurements</vt:lpstr>
      <vt:lpstr>Equating</vt:lpstr>
      <vt:lpstr>The Context of Equating</vt:lpstr>
      <vt:lpstr>The Context of Equating</vt:lpstr>
      <vt:lpstr>The Context of Equating</vt:lpstr>
      <vt:lpstr>The Context of Equating</vt:lpstr>
      <vt:lpstr>The Context of Equating</vt:lpstr>
      <vt:lpstr>Equating and LINKING  </vt:lpstr>
      <vt:lpstr>LINKING vs. Equating</vt:lpstr>
      <vt:lpstr>LINKING vs. Equating</vt:lpstr>
      <vt:lpstr>Measurement frameworks  for Equating</vt:lpstr>
      <vt:lpstr>Measurement frameworks  for Equating</vt:lpstr>
      <vt:lpstr>Measurement frameworks  for Equating</vt:lpstr>
      <vt:lpstr>Measurement frameworks  for Equating</vt:lpstr>
      <vt:lpstr>Requirements for CLASSICAL Equating</vt:lpstr>
      <vt:lpstr>Requirements for CLASSICAL Equating</vt:lpstr>
      <vt:lpstr>Requirements for CLASSICAL Equating</vt:lpstr>
      <vt:lpstr>Requirements for CLASSICAL Equating</vt:lpstr>
      <vt:lpstr>Requirements for Classical Equating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Data Collection Designs  for Test Score Linking</vt:lpstr>
      <vt:lpstr>the Equating problem</vt:lpstr>
      <vt:lpstr>the Equating Problem</vt:lpstr>
      <vt:lpstr>the Equating Problem</vt:lpstr>
      <vt:lpstr>the Equating Problem</vt:lpstr>
      <vt:lpstr>the Equating Problem</vt:lpstr>
      <vt:lpstr>Classical Equating Procedures</vt:lpstr>
      <vt:lpstr>Classical Equating Procedures</vt:lpstr>
      <vt:lpstr>Classical Equating Procedures</vt:lpstr>
      <vt:lpstr>Classical Equating Procedures</vt:lpstr>
      <vt:lpstr>Classical Equating Procedures</vt:lpstr>
      <vt:lpstr>Linear Equating</vt:lpstr>
      <vt:lpstr>Linear Equating</vt:lpstr>
      <vt:lpstr>Linear Equating</vt:lpstr>
      <vt:lpstr>Linear Equating</vt:lpstr>
      <vt:lpstr>Linear Equating</vt:lpstr>
      <vt:lpstr>Linear Equating</vt:lpstr>
      <vt:lpstr>Linear Equating example</vt:lpstr>
      <vt:lpstr>linear Equating example</vt:lpstr>
      <vt:lpstr>linear Equating example</vt:lpstr>
      <vt:lpstr>Equipercentile Equating</vt:lpstr>
      <vt:lpstr>Equipercentile Equating</vt:lpstr>
      <vt:lpstr>Equipercentile Equating</vt:lpstr>
      <vt:lpstr>Equipercentile Equating example</vt:lpstr>
      <vt:lpstr>Equipercentile Equating example</vt:lpstr>
      <vt:lpstr>Equipercentile Equating example</vt:lpstr>
      <vt:lpstr>Equipercentile Equating example</vt:lpstr>
      <vt:lpstr>Equipercentile Equating example</vt:lpstr>
      <vt:lpstr>Equipercentile Equating example</vt:lpstr>
      <vt:lpstr>Equipercentile Equating example</vt:lpstr>
      <vt:lpstr>Equipercentile Equating example</vt:lpstr>
      <vt:lpstr>Equipercentile Equating example</vt:lpstr>
      <vt:lpstr>Equipercentile Equating</vt:lpstr>
      <vt:lpstr>Equipercentile Equating</vt:lpstr>
      <vt:lpstr>Equipercentile vs Linear Equating</vt:lpstr>
      <vt:lpstr>Classical Equating with NEAT Designs</vt:lpstr>
      <vt:lpstr>Classical Equating with NEAT Designs</vt:lpstr>
      <vt:lpstr>Classical Equating with NEAT Designs</vt:lpstr>
      <vt:lpstr>Comparison of Tucker and Levine Equating</vt:lpstr>
      <vt:lpstr>Chained linear Equating</vt:lpstr>
      <vt:lpstr>neat Equating example</vt:lpstr>
      <vt:lpstr>neat Equating example</vt:lpstr>
      <vt:lpstr>neat Equating example</vt:lpstr>
      <vt:lpstr>neat Equating example</vt:lpstr>
      <vt:lpstr>neat Equating example</vt:lpstr>
      <vt:lpstr>neat Equating example</vt:lpstr>
      <vt:lpstr>IRT Procedures for Score Linking</vt:lpstr>
      <vt:lpstr>IRT Procedures for Score Linking</vt:lpstr>
      <vt:lpstr>Basic Principles of IRT</vt:lpstr>
      <vt:lpstr>Basic Principles of IRT</vt:lpstr>
      <vt:lpstr>Item Response Functions for Dichotomous Items  (Unidimensional Model)</vt:lpstr>
      <vt:lpstr>Advantages of IRT</vt:lpstr>
      <vt:lpstr>IRT models</vt:lpstr>
      <vt:lpstr>IRT models</vt:lpstr>
      <vt:lpstr>The 2P Logistic Model</vt:lpstr>
      <vt:lpstr>The 2P Logistic Model</vt:lpstr>
      <vt:lpstr>The 1P Logistic Model</vt:lpstr>
      <vt:lpstr>The 3P Logistic Model</vt:lpstr>
      <vt:lpstr>Using Irt models</vt:lpstr>
      <vt:lpstr>IRT Procedures for Score Linking</vt:lpstr>
      <vt:lpstr>IRT Procedures for Score Linking</vt:lpstr>
      <vt:lpstr>IRT Procedures for Score Linking</vt:lpstr>
      <vt:lpstr>IRT Procedures for Score Linking</vt:lpstr>
      <vt:lpstr>IRT Procedures for Score Linking</vt:lpstr>
      <vt:lpstr>IRT Procedures for Score Linking</vt:lpstr>
      <vt:lpstr>Concurrent Calibration</vt:lpstr>
      <vt:lpstr>Concurrent Calibration</vt:lpstr>
      <vt:lpstr>Fixed Item Parameter Calibration</vt:lpstr>
      <vt:lpstr>Transformation Methods</vt:lpstr>
      <vt:lpstr>Mean and Sigma Method</vt:lpstr>
      <vt:lpstr>Mean and Sigma Method</vt:lpstr>
      <vt:lpstr>Mean and Sigma Method</vt:lpstr>
      <vt:lpstr>Mean and Sigma Method</vt:lpstr>
      <vt:lpstr>Mean and Sigma Method example</vt:lpstr>
      <vt:lpstr>Mean and Sigma Method example</vt:lpstr>
      <vt:lpstr>Mean and Sigma Method example</vt:lpstr>
      <vt:lpstr>Characteristic Curve Method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EPSY6638 Advanced Topics in  Item Response Theory Scaling and Equating</dc:title>
  <dc:creator>swami</dc:creator>
  <cp:lastModifiedBy>Microsoft Office User</cp:lastModifiedBy>
  <cp:revision>379</cp:revision>
  <cp:lastPrinted>2015-11-17T03:47:48Z</cp:lastPrinted>
  <dcterms:created xsi:type="dcterms:W3CDTF">2015-02-04T02:42:15Z</dcterms:created>
  <dcterms:modified xsi:type="dcterms:W3CDTF">2015-11-20T00:38:05Z</dcterms:modified>
</cp:coreProperties>
</file>